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Work Sans"/>
      <p:regular r:id="rId59"/>
      <p:bold r:id="rId60"/>
      <p:italic r:id="rId61"/>
      <p:boldItalic r:id="rId62"/>
    </p:embeddedFont>
    <p:embeddedFont>
      <p:font typeface="Lexend Deca"/>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orient="horz" pos="12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B3837C-64CE-4968-BA3A-EA2245F739F8}">
  <a:tblStyle styleId="{7DB3837C-64CE-4968-BA3A-EA2245F739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2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boldItalic.fntdata"/><Relationship Id="rId61" Type="http://schemas.openxmlformats.org/officeDocument/2006/relationships/font" Target="fonts/WorkSans-italic.fntdata"/><Relationship Id="rId20" Type="http://schemas.openxmlformats.org/officeDocument/2006/relationships/slide" Target="slides/slide14.xml"/><Relationship Id="rId64" Type="http://schemas.openxmlformats.org/officeDocument/2006/relationships/font" Target="fonts/LexendDeca-bold.fntdata"/><Relationship Id="rId63" Type="http://schemas.openxmlformats.org/officeDocument/2006/relationships/font" Target="fonts/LexendDeca-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Work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WorkSans-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8fdd14fa8_1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8fdd14fa8_1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8fdd14fa8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8fdd14fa8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8fdd14fa8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48fdd14fa8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a9f6c2b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a9f6c2b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4a9f6c2b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4a9f6c2b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50">
              <a:solidFill>
                <a:srgbClr val="5F7D96"/>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85d5a5080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85d5a5080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91548b2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91548b2e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4ab456337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4ab456337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91548b2e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491548b2e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85d5a5080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85d5a5080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85d5a5080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85d5a5080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8fdd14f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8fdd14f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50">
              <a:solidFill>
                <a:srgbClr val="5F7D96"/>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91548b2e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91548b2e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ab45633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4ab45633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5d5a5080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85d5a5080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ab45633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ab45633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ab45633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ab45633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85d5a50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85d5a50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85d5a508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85d5a508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85d5a5080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85d5a5080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85d5a5080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85d5a5080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85d5a508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85d5a508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8fdd14fa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8fdd14fa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85d5a5080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85d5a5080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85d5a5080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85d5a5080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85d5a5080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85d5a5080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85d5a5080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85d5a5080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85d5a5080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85d5a5080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85d5a5080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85d5a5080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85d5a5080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85d5a5080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8dcf07c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8dcf07c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8dcf07ca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8dcf07ca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85d5a5080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85d5a5080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8fdd14fa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8fdd14fa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4ab456337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4ab456337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4ab4563375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4ab456337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86336a9e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86336a9e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dsadsadsafas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4ab456337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4ab456337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86336a9e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86336a9e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86336a9e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86336a9e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85d5a5080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85d5a5080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491548b2e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491548b2e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491548b2e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491548b2e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4ab456337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4ab456337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8fdd14fa8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8fdd14fa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4ab4563375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4ab456337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4ab456337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4ab456337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867ac43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867ac43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fdd14fa8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fdd14fa8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8fdd14fa8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8fdd14fa8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8fdd14fa8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8fdd14fa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8fdd14fa8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8fdd14fa8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558050"/>
            <a:ext cx="4325400" cy="17490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200"/>
              <a:buNone/>
              <a:defRPr sz="52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720000" y="3245938"/>
            <a:ext cx="4230300" cy="49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1734825" y="1632775"/>
            <a:ext cx="5674500" cy="1589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2718550" y="3256225"/>
            <a:ext cx="3724800" cy="688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8" name="Google Shape;68;p1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73" name="Shape 73"/>
        <p:cNvGrpSpPr/>
        <p:nvPr/>
      </p:nvGrpSpPr>
      <p:grpSpPr>
        <a:xfrm>
          <a:off x="0" y="0"/>
          <a:ext cx="0" cy="0"/>
          <a:chOff x="0" y="0"/>
          <a:chExt cx="0" cy="0"/>
        </a:xfrm>
      </p:grpSpPr>
      <p:sp>
        <p:nvSpPr>
          <p:cNvPr id="74" name="Google Shape;74;p13"/>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78" name="Google Shape;78;p13"/>
          <p:cNvSpPr txBox="1"/>
          <p:nvPr>
            <p:ph idx="1" type="subTitle"/>
          </p:nvPr>
        </p:nvSpPr>
        <p:spPr>
          <a:xfrm>
            <a:off x="1692250" y="2116067"/>
            <a:ext cx="2615700" cy="726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 name="Google Shape;79;p13"/>
          <p:cNvSpPr txBox="1"/>
          <p:nvPr>
            <p:ph idx="2" type="subTitle"/>
          </p:nvPr>
        </p:nvSpPr>
        <p:spPr>
          <a:xfrm>
            <a:off x="1692250" y="1603713"/>
            <a:ext cx="29298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0" name="Google Shape;80;p13"/>
          <p:cNvSpPr txBox="1"/>
          <p:nvPr>
            <p:ph hasCustomPrompt="1" idx="3" type="title"/>
          </p:nvPr>
        </p:nvSpPr>
        <p:spPr>
          <a:xfrm>
            <a:off x="643800" y="1368043"/>
            <a:ext cx="1226700" cy="6975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36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1" name="Google Shape;81;p13"/>
          <p:cNvSpPr txBox="1"/>
          <p:nvPr>
            <p:ph idx="4" type="subTitle"/>
          </p:nvPr>
        </p:nvSpPr>
        <p:spPr>
          <a:xfrm>
            <a:off x="1692250" y="3682317"/>
            <a:ext cx="26157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2" name="Google Shape;82;p13"/>
          <p:cNvSpPr txBox="1"/>
          <p:nvPr>
            <p:ph idx="5" type="subTitle"/>
          </p:nvPr>
        </p:nvSpPr>
        <p:spPr>
          <a:xfrm>
            <a:off x="1692250" y="3169963"/>
            <a:ext cx="29298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3" name="Google Shape;83;p13"/>
          <p:cNvSpPr txBox="1"/>
          <p:nvPr>
            <p:ph hasCustomPrompt="1" idx="6" type="title"/>
          </p:nvPr>
        </p:nvSpPr>
        <p:spPr>
          <a:xfrm>
            <a:off x="643800" y="2925868"/>
            <a:ext cx="1226700" cy="6975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36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4" name="Google Shape;84;p13"/>
          <p:cNvSpPr txBox="1"/>
          <p:nvPr>
            <p:ph idx="7" type="subTitle"/>
          </p:nvPr>
        </p:nvSpPr>
        <p:spPr>
          <a:xfrm flipH="1">
            <a:off x="4836050" y="2116067"/>
            <a:ext cx="2615700" cy="7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5" name="Google Shape;85;p13"/>
          <p:cNvSpPr txBox="1"/>
          <p:nvPr>
            <p:ph idx="8" type="subTitle"/>
          </p:nvPr>
        </p:nvSpPr>
        <p:spPr>
          <a:xfrm flipH="1">
            <a:off x="4521950" y="1603713"/>
            <a:ext cx="29298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6" name="Google Shape;86;p13"/>
          <p:cNvSpPr txBox="1"/>
          <p:nvPr>
            <p:ph hasCustomPrompt="1" idx="9" type="title"/>
          </p:nvPr>
        </p:nvSpPr>
        <p:spPr>
          <a:xfrm flipH="1">
            <a:off x="7273500" y="1368043"/>
            <a:ext cx="1226700" cy="69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36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87" name="Google Shape;87;p13"/>
          <p:cNvSpPr txBox="1"/>
          <p:nvPr>
            <p:ph idx="13" type="subTitle"/>
          </p:nvPr>
        </p:nvSpPr>
        <p:spPr>
          <a:xfrm flipH="1">
            <a:off x="4836050" y="3682317"/>
            <a:ext cx="2615700" cy="7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 name="Google Shape;88;p13"/>
          <p:cNvSpPr txBox="1"/>
          <p:nvPr>
            <p:ph idx="14" type="subTitle"/>
          </p:nvPr>
        </p:nvSpPr>
        <p:spPr>
          <a:xfrm flipH="1">
            <a:off x="4521950" y="3169963"/>
            <a:ext cx="29298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9" name="Google Shape;89;p13"/>
          <p:cNvSpPr txBox="1"/>
          <p:nvPr>
            <p:ph hasCustomPrompt="1" idx="15" type="title"/>
          </p:nvPr>
        </p:nvSpPr>
        <p:spPr>
          <a:xfrm flipH="1">
            <a:off x="7273500" y="2925868"/>
            <a:ext cx="1226700" cy="69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36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90" name="Shape 90"/>
        <p:cNvGrpSpPr/>
        <p:nvPr/>
      </p:nvGrpSpPr>
      <p:grpSpPr>
        <a:xfrm>
          <a:off x="0" y="0"/>
          <a:ext cx="0" cy="0"/>
          <a:chOff x="0" y="0"/>
          <a:chExt cx="0" cy="0"/>
        </a:xfrm>
      </p:grpSpPr>
      <p:sp>
        <p:nvSpPr>
          <p:cNvPr id="91" name="Google Shape;91;p1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4"/>
          <p:cNvSpPr txBox="1"/>
          <p:nvPr>
            <p:ph idx="1" type="subTitle"/>
          </p:nvPr>
        </p:nvSpPr>
        <p:spPr>
          <a:xfrm>
            <a:off x="1694094" y="20271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6" name="Google Shape;96;p14"/>
          <p:cNvSpPr txBox="1"/>
          <p:nvPr>
            <p:ph idx="2" type="subTitle"/>
          </p:nvPr>
        </p:nvSpPr>
        <p:spPr>
          <a:xfrm>
            <a:off x="4876799" y="2921038"/>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7" name="Google Shape;97;p14"/>
          <p:cNvSpPr txBox="1"/>
          <p:nvPr>
            <p:ph idx="3" type="subTitle"/>
          </p:nvPr>
        </p:nvSpPr>
        <p:spPr>
          <a:xfrm>
            <a:off x="1694096" y="1612750"/>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8" name="Google Shape;98;p14"/>
          <p:cNvSpPr txBox="1"/>
          <p:nvPr>
            <p:ph idx="4" type="subTitle"/>
          </p:nvPr>
        </p:nvSpPr>
        <p:spPr>
          <a:xfrm>
            <a:off x="4876799" y="2507150"/>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9" name="Google Shape;99;p14"/>
          <p:cNvSpPr txBox="1"/>
          <p:nvPr>
            <p:ph idx="5" type="subTitle"/>
          </p:nvPr>
        </p:nvSpPr>
        <p:spPr>
          <a:xfrm>
            <a:off x="1694094" y="38159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0" name="Google Shape;100;p14"/>
          <p:cNvSpPr txBox="1"/>
          <p:nvPr>
            <p:ph idx="6" type="subTitle"/>
          </p:nvPr>
        </p:nvSpPr>
        <p:spPr>
          <a:xfrm>
            <a:off x="1694096" y="3401550"/>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SECTION_TITLE_AND_DESCRIPTION_1">
    <p:spTree>
      <p:nvGrpSpPr>
        <p:cNvPr id="101" name="Shape 101"/>
        <p:cNvGrpSpPr/>
        <p:nvPr/>
      </p:nvGrpSpPr>
      <p:grpSpPr>
        <a:xfrm>
          <a:off x="0" y="0"/>
          <a:ext cx="0" cy="0"/>
          <a:chOff x="0" y="0"/>
          <a:chExt cx="0" cy="0"/>
        </a:xfrm>
      </p:grpSpPr>
      <p:sp>
        <p:nvSpPr>
          <p:cNvPr id="102" name="Google Shape;102;p15"/>
          <p:cNvSpPr txBox="1"/>
          <p:nvPr>
            <p:ph type="ctrTitle"/>
          </p:nvPr>
        </p:nvSpPr>
        <p:spPr>
          <a:xfrm>
            <a:off x="5487692" y="1980350"/>
            <a:ext cx="2385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03" name="Google Shape;103;p15"/>
          <p:cNvSpPr txBox="1"/>
          <p:nvPr>
            <p:ph idx="1" type="subTitle"/>
          </p:nvPr>
        </p:nvSpPr>
        <p:spPr>
          <a:xfrm>
            <a:off x="5303225" y="2991150"/>
            <a:ext cx="3120900" cy="9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4" name="Google Shape;104;p1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ph idx="2" type="ctrTitle"/>
          </p:nvPr>
        </p:nvSpPr>
        <p:spPr>
          <a:xfrm>
            <a:off x="1264929" y="1980350"/>
            <a:ext cx="2385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r">
              <a:spcBef>
                <a:spcPts val="0"/>
              </a:spcBef>
              <a:spcAft>
                <a:spcPts val="0"/>
              </a:spcAft>
              <a:buSzPts val="3500"/>
              <a:buNone/>
              <a:defRPr sz="3500"/>
            </a:lvl2pPr>
            <a:lvl3pPr lvl="2" rtl="0" algn="r">
              <a:spcBef>
                <a:spcPts val="0"/>
              </a:spcBef>
              <a:spcAft>
                <a:spcPts val="0"/>
              </a:spcAft>
              <a:buSzPts val="3500"/>
              <a:buNone/>
              <a:defRPr sz="3500"/>
            </a:lvl3pPr>
            <a:lvl4pPr lvl="3" rtl="0" algn="r">
              <a:spcBef>
                <a:spcPts val="0"/>
              </a:spcBef>
              <a:spcAft>
                <a:spcPts val="0"/>
              </a:spcAft>
              <a:buSzPts val="3500"/>
              <a:buNone/>
              <a:defRPr sz="3500"/>
            </a:lvl4pPr>
            <a:lvl5pPr lvl="4" rtl="0" algn="r">
              <a:spcBef>
                <a:spcPts val="0"/>
              </a:spcBef>
              <a:spcAft>
                <a:spcPts val="0"/>
              </a:spcAft>
              <a:buSzPts val="3500"/>
              <a:buNone/>
              <a:defRPr sz="3500"/>
            </a:lvl5pPr>
            <a:lvl6pPr lvl="5" rtl="0" algn="r">
              <a:spcBef>
                <a:spcPts val="0"/>
              </a:spcBef>
              <a:spcAft>
                <a:spcPts val="0"/>
              </a:spcAft>
              <a:buSzPts val="3500"/>
              <a:buNone/>
              <a:defRPr sz="3500"/>
            </a:lvl6pPr>
            <a:lvl7pPr lvl="6" rtl="0" algn="r">
              <a:spcBef>
                <a:spcPts val="0"/>
              </a:spcBef>
              <a:spcAft>
                <a:spcPts val="0"/>
              </a:spcAft>
              <a:buSzPts val="3500"/>
              <a:buNone/>
              <a:defRPr sz="3500"/>
            </a:lvl7pPr>
            <a:lvl8pPr lvl="7" rtl="0" algn="r">
              <a:spcBef>
                <a:spcPts val="0"/>
              </a:spcBef>
              <a:spcAft>
                <a:spcPts val="0"/>
              </a:spcAft>
              <a:buSzPts val="3500"/>
              <a:buNone/>
              <a:defRPr sz="3500"/>
            </a:lvl8pPr>
            <a:lvl9pPr lvl="8" rtl="0" algn="r">
              <a:spcBef>
                <a:spcPts val="0"/>
              </a:spcBef>
              <a:spcAft>
                <a:spcPts val="0"/>
              </a:spcAft>
              <a:buSzPts val="3500"/>
              <a:buNone/>
              <a:defRPr sz="3500"/>
            </a:lvl9pPr>
          </a:lstStyle>
          <a:p/>
        </p:txBody>
      </p:sp>
      <p:sp>
        <p:nvSpPr>
          <p:cNvPr id="109" name="Google Shape;109;p15"/>
          <p:cNvSpPr txBox="1"/>
          <p:nvPr>
            <p:ph idx="3" type="subTitle"/>
          </p:nvPr>
        </p:nvSpPr>
        <p:spPr>
          <a:xfrm>
            <a:off x="719875" y="2991150"/>
            <a:ext cx="3120900" cy="91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10" name="Google Shape;110;p15"/>
          <p:cNvSpPr txBox="1"/>
          <p:nvPr>
            <p:ph idx="4" type="ctrTitle"/>
          </p:nvPr>
        </p:nvSpPr>
        <p:spPr>
          <a:xfrm>
            <a:off x="4017575" y="2087300"/>
            <a:ext cx="1108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lgn="r">
              <a:spcBef>
                <a:spcPts val="0"/>
              </a:spcBef>
              <a:spcAft>
                <a:spcPts val="0"/>
              </a:spcAft>
              <a:buSzPts val="3500"/>
              <a:buNone/>
              <a:defRPr sz="3500"/>
            </a:lvl2pPr>
            <a:lvl3pPr lvl="2" rtl="0" algn="r">
              <a:spcBef>
                <a:spcPts val="0"/>
              </a:spcBef>
              <a:spcAft>
                <a:spcPts val="0"/>
              </a:spcAft>
              <a:buSzPts val="3500"/>
              <a:buNone/>
              <a:defRPr sz="3500"/>
            </a:lvl3pPr>
            <a:lvl4pPr lvl="3" rtl="0" algn="r">
              <a:spcBef>
                <a:spcPts val="0"/>
              </a:spcBef>
              <a:spcAft>
                <a:spcPts val="0"/>
              </a:spcAft>
              <a:buSzPts val="3500"/>
              <a:buNone/>
              <a:defRPr sz="3500"/>
            </a:lvl4pPr>
            <a:lvl5pPr lvl="4" rtl="0" algn="r">
              <a:spcBef>
                <a:spcPts val="0"/>
              </a:spcBef>
              <a:spcAft>
                <a:spcPts val="0"/>
              </a:spcAft>
              <a:buSzPts val="3500"/>
              <a:buNone/>
              <a:defRPr sz="3500"/>
            </a:lvl5pPr>
            <a:lvl6pPr lvl="5" rtl="0" algn="r">
              <a:spcBef>
                <a:spcPts val="0"/>
              </a:spcBef>
              <a:spcAft>
                <a:spcPts val="0"/>
              </a:spcAft>
              <a:buSzPts val="3500"/>
              <a:buNone/>
              <a:defRPr sz="3500"/>
            </a:lvl6pPr>
            <a:lvl7pPr lvl="6" rtl="0" algn="r">
              <a:spcBef>
                <a:spcPts val="0"/>
              </a:spcBef>
              <a:spcAft>
                <a:spcPts val="0"/>
              </a:spcAft>
              <a:buSzPts val="3500"/>
              <a:buNone/>
              <a:defRPr sz="3500"/>
            </a:lvl7pPr>
            <a:lvl8pPr lvl="7" rtl="0" algn="r">
              <a:spcBef>
                <a:spcPts val="0"/>
              </a:spcBef>
              <a:spcAft>
                <a:spcPts val="0"/>
              </a:spcAft>
              <a:buSzPts val="3500"/>
              <a:buNone/>
              <a:defRPr sz="3500"/>
            </a:lvl8pPr>
            <a:lvl9pPr lvl="8" rtl="0" algn="r">
              <a:spcBef>
                <a:spcPts val="0"/>
              </a:spcBef>
              <a:spcAft>
                <a:spcPts val="0"/>
              </a:spcAft>
              <a:buSzPts val="3500"/>
              <a:buNone/>
              <a:defRPr sz="3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2">
    <p:spTree>
      <p:nvGrpSpPr>
        <p:cNvPr id="111" name="Shape 111"/>
        <p:cNvGrpSpPr/>
        <p:nvPr/>
      </p:nvGrpSpPr>
      <p:grpSpPr>
        <a:xfrm>
          <a:off x="0" y="0"/>
          <a:ext cx="0" cy="0"/>
          <a:chOff x="0" y="0"/>
          <a:chExt cx="0" cy="0"/>
        </a:xfrm>
      </p:grpSpPr>
      <p:sp>
        <p:nvSpPr>
          <p:cNvPr id="112" name="Google Shape;112;p16"/>
          <p:cNvSpPr txBox="1"/>
          <p:nvPr>
            <p:ph type="ctrTitle"/>
          </p:nvPr>
        </p:nvSpPr>
        <p:spPr>
          <a:xfrm flipH="1">
            <a:off x="1662625" y="1926700"/>
            <a:ext cx="2676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13" name="Google Shape;113;p16"/>
          <p:cNvSpPr txBox="1"/>
          <p:nvPr>
            <p:ph idx="1" type="subTitle"/>
          </p:nvPr>
        </p:nvSpPr>
        <p:spPr>
          <a:xfrm flipH="1">
            <a:off x="720000" y="2896025"/>
            <a:ext cx="3693300" cy="11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4" name="Google Shape;114;p1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18" name="Shape 118"/>
        <p:cNvGrpSpPr/>
        <p:nvPr/>
      </p:nvGrpSpPr>
      <p:grpSpPr>
        <a:xfrm>
          <a:off x="0" y="0"/>
          <a:ext cx="0" cy="0"/>
          <a:chOff x="0" y="0"/>
          <a:chExt cx="0" cy="0"/>
        </a:xfrm>
      </p:grpSpPr>
      <p:sp>
        <p:nvSpPr>
          <p:cNvPr id="119" name="Google Shape;119;p17"/>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17"/>
          <p:cNvSpPr txBox="1"/>
          <p:nvPr>
            <p:ph idx="1" type="subTitle"/>
          </p:nvPr>
        </p:nvSpPr>
        <p:spPr>
          <a:xfrm>
            <a:off x="1922694" y="19543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4" name="Google Shape;124;p17"/>
          <p:cNvSpPr txBox="1"/>
          <p:nvPr>
            <p:ph idx="2" type="subTitle"/>
          </p:nvPr>
        </p:nvSpPr>
        <p:spPr>
          <a:xfrm>
            <a:off x="4724399" y="2595813"/>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5" name="Google Shape;125;p17"/>
          <p:cNvSpPr txBox="1"/>
          <p:nvPr>
            <p:ph idx="3" type="subTitle"/>
          </p:nvPr>
        </p:nvSpPr>
        <p:spPr>
          <a:xfrm>
            <a:off x="1922696" y="148532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6" name="Google Shape;126;p17"/>
          <p:cNvSpPr txBox="1"/>
          <p:nvPr>
            <p:ph idx="4" type="subTitle"/>
          </p:nvPr>
        </p:nvSpPr>
        <p:spPr>
          <a:xfrm>
            <a:off x="4724399" y="2126833"/>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7" name="Google Shape;127;p17"/>
          <p:cNvSpPr txBox="1"/>
          <p:nvPr>
            <p:ph idx="5" type="subTitle"/>
          </p:nvPr>
        </p:nvSpPr>
        <p:spPr>
          <a:xfrm>
            <a:off x="1922694" y="32859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8" name="Google Shape;128;p17"/>
          <p:cNvSpPr txBox="1"/>
          <p:nvPr>
            <p:ph idx="6" type="subTitle"/>
          </p:nvPr>
        </p:nvSpPr>
        <p:spPr>
          <a:xfrm>
            <a:off x="1922696" y="281692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9" name="Google Shape;129;p17"/>
          <p:cNvSpPr txBox="1"/>
          <p:nvPr>
            <p:ph idx="7" type="subTitle"/>
          </p:nvPr>
        </p:nvSpPr>
        <p:spPr>
          <a:xfrm>
            <a:off x="4724399" y="3953938"/>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0" name="Google Shape;130;p17"/>
          <p:cNvSpPr txBox="1"/>
          <p:nvPr>
            <p:ph idx="8" type="subTitle"/>
          </p:nvPr>
        </p:nvSpPr>
        <p:spPr>
          <a:xfrm>
            <a:off x="4724399" y="3484958"/>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2">
    <p:spTree>
      <p:nvGrpSpPr>
        <p:cNvPr id="131" name="Shape 131"/>
        <p:cNvGrpSpPr/>
        <p:nvPr/>
      </p:nvGrpSpPr>
      <p:grpSpPr>
        <a:xfrm>
          <a:off x="0" y="0"/>
          <a:ext cx="0" cy="0"/>
          <a:chOff x="0" y="0"/>
          <a:chExt cx="0" cy="0"/>
        </a:xfrm>
      </p:grpSpPr>
      <p:sp>
        <p:nvSpPr>
          <p:cNvPr id="132" name="Google Shape;132;p18"/>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8"/>
          <p:cNvSpPr txBox="1"/>
          <p:nvPr>
            <p:ph idx="1" type="subTitle"/>
          </p:nvPr>
        </p:nvSpPr>
        <p:spPr>
          <a:xfrm>
            <a:off x="835400"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7" name="Google Shape;137;p18"/>
          <p:cNvSpPr txBox="1"/>
          <p:nvPr>
            <p:ph idx="2" type="subTitle"/>
          </p:nvPr>
        </p:nvSpPr>
        <p:spPr>
          <a:xfrm>
            <a:off x="952675"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38" name="Google Shape;138;p18"/>
          <p:cNvSpPr txBox="1"/>
          <p:nvPr>
            <p:ph idx="3" type="subTitle"/>
          </p:nvPr>
        </p:nvSpPr>
        <p:spPr>
          <a:xfrm>
            <a:off x="3381425"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9" name="Google Shape;139;p18"/>
          <p:cNvSpPr txBox="1"/>
          <p:nvPr>
            <p:ph idx="4" type="subTitle"/>
          </p:nvPr>
        </p:nvSpPr>
        <p:spPr>
          <a:xfrm>
            <a:off x="3534088"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0" name="Google Shape;140;p18"/>
          <p:cNvSpPr txBox="1"/>
          <p:nvPr>
            <p:ph idx="5" type="subTitle"/>
          </p:nvPr>
        </p:nvSpPr>
        <p:spPr>
          <a:xfrm>
            <a:off x="5927450"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1" name="Google Shape;141;p18"/>
          <p:cNvSpPr txBox="1"/>
          <p:nvPr>
            <p:ph idx="6" type="subTitle"/>
          </p:nvPr>
        </p:nvSpPr>
        <p:spPr>
          <a:xfrm>
            <a:off x="6115500"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2" name="Google Shape;142;p18"/>
          <p:cNvSpPr txBox="1"/>
          <p:nvPr>
            <p:ph hasCustomPrompt="1" idx="7" type="title"/>
          </p:nvPr>
        </p:nvSpPr>
        <p:spPr>
          <a:xfrm>
            <a:off x="1463900"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3" name="Google Shape;143;p18"/>
          <p:cNvSpPr txBox="1"/>
          <p:nvPr>
            <p:ph hasCustomPrompt="1" idx="8" type="title"/>
          </p:nvPr>
        </p:nvSpPr>
        <p:spPr>
          <a:xfrm>
            <a:off x="4009925"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4" name="Google Shape;144;p18"/>
          <p:cNvSpPr txBox="1"/>
          <p:nvPr>
            <p:ph hasCustomPrompt="1" idx="9" type="title"/>
          </p:nvPr>
        </p:nvSpPr>
        <p:spPr>
          <a:xfrm>
            <a:off x="6555950"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2_1">
    <p:spTree>
      <p:nvGrpSpPr>
        <p:cNvPr id="145" name="Shape 145"/>
        <p:cNvGrpSpPr/>
        <p:nvPr/>
      </p:nvGrpSpPr>
      <p:grpSpPr>
        <a:xfrm>
          <a:off x="0" y="0"/>
          <a:ext cx="0" cy="0"/>
          <a:chOff x="0" y="0"/>
          <a:chExt cx="0" cy="0"/>
        </a:xfrm>
      </p:grpSpPr>
      <p:sp>
        <p:nvSpPr>
          <p:cNvPr id="146" name="Google Shape;146;p19"/>
          <p:cNvSpPr txBox="1"/>
          <p:nvPr>
            <p:ph type="ctrTitle"/>
          </p:nvPr>
        </p:nvSpPr>
        <p:spPr>
          <a:xfrm flipH="1">
            <a:off x="970450" y="1653563"/>
            <a:ext cx="3058500" cy="11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47" name="Google Shape;147;p19"/>
          <p:cNvSpPr txBox="1"/>
          <p:nvPr>
            <p:ph idx="1" type="subTitle"/>
          </p:nvPr>
        </p:nvSpPr>
        <p:spPr>
          <a:xfrm flipH="1">
            <a:off x="838825" y="3048425"/>
            <a:ext cx="3307200" cy="11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48" name="Google Shape;148;p1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_1">
    <p:spTree>
      <p:nvGrpSpPr>
        <p:cNvPr id="152" name="Shape 152"/>
        <p:cNvGrpSpPr/>
        <p:nvPr/>
      </p:nvGrpSpPr>
      <p:grpSpPr>
        <a:xfrm>
          <a:off x="0" y="0"/>
          <a:ext cx="0" cy="0"/>
          <a:chOff x="0" y="0"/>
          <a:chExt cx="0" cy="0"/>
        </a:xfrm>
      </p:grpSpPr>
      <p:sp>
        <p:nvSpPr>
          <p:cNvPr id="153" name="Google Shape;153;p20"/>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0"/>
          <p:cNvSpPr txBox="1"/>
          <p:nvPr>
            <p:ph idx="1" type="subTitle"/>
          </p:nvPr>
        </p:nvSpPr>
        <p:spPr>
          <a:xfrm>
            <a:off x="734575"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8" name="Google Shape;158;p20"/>
          <p:cNvSpPr txBox="1"/>
          <p:nvPr>
            <p:ph idx="2" type="subTitle"/>
          </p:nvPr>
        </p:nvSpPr>
        <p:spPr>
          <a:xfrm>
            <a:off x="769775"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59" name="Google Shape;159;p20"/>
          <p:cNvSpPr txBox="1"/>
          <p:nvPr>
            <p:ph idx="3" type="subTitle"/>
          </p:nvPr>
        </p:nvSpPr>
        <p:spPr>
          <a:xfrm>
            <a:off x="3330150"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0" name="Google Shape;160;p20"/>
          <p:cNvSpPr txBox="1"/>
          <p:nvPr>
            <p:ph idx="4" type="subTitle"/>
          </p:nvPr>
        </p:nvSpPr>
        <p:spPr>
          <a:xfrm>
            <a:off x="3330138"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1" name="Google Shape;161;p20"/>
          <p:cNvSpPr txBox="1"/>
          <p:nvPr>
            <p:ph idx="5" type="subTitle"/>
          </p:nvPr>
        </p:nvSpPr>
        <p:spPr>
          <a:xfrm>
            <a:off x="5927450"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2" name="Google Shape;162;p20"/>
          <p:cNvSpPr txBox="1"/>
          <p:nvPr>
            <p:ph idx="6" type="subTitle"/>
          </p:nvPr>
        </p:nvSpPr>
        <p:spPr>
          <a:xfrm>
            <a:off x="5925750"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3" name="Google Shape;163;p20"/>
          <p:cNvSpPr txBox="1"/>
          <p:nvPr>
            <p:ph idx="7" type="subTitle"/>
          </p:nvPr>
        </p:nvSpPr>
        <p:spPr>
          <a:xfrm>
            <a:off x="734575"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4" name="Google Shape;164;p20"/>
          <p:cNvSpPr txBox="1"/>
          <p:nvPr>
            <p:ph idx="8" type="subTitle"/>
          </p:nvPr>
        </p:nvSpPr>
        <p:spPr>
          <a:xfrm>
            <a:off x="769775"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5" name="Google Shape;165;p20"/>
          <p:cNvSpPr txBox="1"/>
          <p:nvPr>
            <p:ph idx="9" type="subTitle"/>
          </p:nvPr>
        </p:nvSpPr>
        <p:spPr>
          <a:xfrm>
            <a:off x="3331013"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6" name="Google Shape;166;p20"/>
          <p:cNvSpPr txBox="1"/>
          <p:nvPr>
            <p:ph idx="13" type="subTitle"/>
          </p:nvPr>
        </p:nvSpPr>
        <p:spPr>
          <a:xfrm>
            <a:off x="3330138"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7" name="Google Shape;167;p20"/>
          <p:cNvSpPr txBox="1"/>
          <p:nvPr>
            <p:ph idx="14" type="subTitle"/>
          </p:nvPr>
        </p:nvSpPr>
        <p:spPr>
          <a:xfrm>
            <a:off x="5927450"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8" name="Google Shape;168;p20"/>
          <p:cNvSpPr txBox="1"/>
          <p:nvPr>
            <p:ph idx="15" type="subTitle"/>
          </p:nvPr>
        </p:nvSpPr>
        <p:spPr>
          <a:xfrm>
            <a:off x="5925750"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ctrTitle"/>
          </p:nvPr>
        </p:nvSpPr>
        <p:spPr>
          <a:xfrm>
            <a:off x="4686825" y="1482425"/>
            <a:ext cx="3413700" cy="13518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sz="4100"/>
            </a:lvl1pPr>
            <a:lvl2pPr lvl="1" rtl="0" algn="ctr">
              <a:spcBef>
                <a:spcPts val="0"/>
              </a:spcBef>
              <a:spcAft>
                <a:spcPts val="0"/>
              </a:spcAft>
              <a:buSzPts val="4100"/>
              <a:buNone/>
              <a:defRPr sz="4100"/>
            </a:lvl2pPr>
            <a:lvl3pPr lvl="2" rtl="0" algn="ctr">
              <a:spcBef>
                <a:spcPts val="0"/>
              </a:spcBef>
              <a:spcAft>
                <a:spcPts val="0"/>
              </a:spcAft>
              <a:buSzPts val="4100"/>
              <a:buNone/>
              <a:defRPr sz="4100"/>
            </a:lvl3pPr>
            <a:lvl4pPr lvl="3" rtl="0" algn="ctr">
              <a:spcBef>
                <a:spcPts val="0"/>
              </a:spcBef>
              <a:spcAft>
                <a:spcPts val="0"/>
              </a:spcAft>
              <a:buSzPts val="4100"/>
              <a:buNone/>
              <a:defRPr sz="4100"/>
            </a:lvl4pPr>
            <a:lvl5pPr lvl="4" rtl="0" algn="ctr">
              <a:spcBef>
                <a:spcPts val="0"/>
              </a:spcBef>
              <a:spcAft>
                <a:spcPts val="0"/>
              </a:spcAft>
              <a:buSzPts val="4100"/>
              <a:buNone/>
              <a:defRPr sz="4100"/>
            </a:lvl5pPr>
            <a:lvl6pPr lvl="5" rtl="0" algn="ctr">
              <a:spcBef>
                <a:spcPts val="0"/>
              </a:spcBef>
              <a:spcAft>
                <a:spcPts val="0"/>
              </a:spcAft>
              <a:buSzPts val="4100"/>
              <a:buNone/>
              <a:defRPr sz="4100"/>
            </a:lvl6pPr>
            <a:lvl7pPr lvl="6" rtl="0" algn="ctr">
              <a:spcBef>
                <a:spcPts val="0"/>
              </a:spcBef>
              <a:spcAft>
                <a:spcPts val="0"/>
              </a:spcAft>
              <a:buSzPts val="4100"/>
              <a:buNone/>
              <a:defRPr sz="4100"/>
            </a:lvl7pPr>
            <a:lvl8pPr lvl="7" rtl="0" algn="ctr">
              <a:spcBef>
                <a:spcPts val="0"/>
              </a:spcBef>
              <a:spcAft>
                <a:spcPts val="0"/>
              </a:spcAft>
              <a:buSzPts val="4100"/>
              <a:buNone/>
              <a:defRPr sz="4100"/>
            </a:lvl8pPr>
            <a:lvl9pPr lvl="8" rtl="0" algn="ctr">
              <a:spcBef>
                <a:spcPts val="0"/>
              </a:spcBef>
              <a:spcAft>
                <a:spcPts val="0"/>
              </a:spcAft>
              <a:buSzPts val="4100"/>
              <a:buNone/>
              <a:defRPr sz="4100"/>
            </a:lvl9pPr>
          </a:lstStyle>
          <a:p/>
        </p:txBody>
      </p:sp>
      <p:sp>
        <p:nvSpPr>
          <p:cNvPr id="17" name="Google Shape;17;p3"/>
          <p:cNvSpPr txBox="1"/>
          <p:nvPr>
            <p:ph idx="1" type="subTitle"/>
          </p:nvPr>
        </p:nvSpPr>
        <p:spPr>
          <a:xfrm>
            <a:off x="4686825" y="3396238"/>
            <a:ext cx="3336900" cy="72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solidFill>
                  <a:schemeClr val="lt1"/>
                </a:solidFill>
              </a:defRPr>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18" name="Google Shape;18;p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hasCustomPrompt="1" idx="2" type="title"/>
          </p:nvPr>
        </p:nvSpPr>
        <p:spPr>
          <a:xfrm>
            <a:off x="1100475" y="2149150"/>
            <a:ext cx="2994900" cy="138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700"/>
              <a:buNone/>
              <a:defRPr sz="8700"/>
            </a:lvl1pPr>
            <a:lvl2pPr lvl="1" rtl="0" algn="ctr">
              <a:spcBef>
                <a:spcPts val="0"/>
              </a:spcBef>
              <a:spcAft>
                <a:spcPts val="0"/>
              </a:spcAft>
              <a:buSzPts val="8700"/>
              <a:buNone/>
              <a:defRPr sz="8700"/>
            </a:lvl2pPr>
            <a:lvl3pPr lvl="2" rtl="0" algn="ctr">
              <a:spcBef>
                <a:spcPts val="0"/>
              </a:spcBef>
              <a:spcAft>
                <a:spcPts val="0"/>
              </a:spcAft>
              <a:buSzPts val="8700"/>
              <a:buNone/>
              <a:defRPr sz="8700"/>
            </a:lvl3pPr>
            <a:lvl4pPr lvl="3" rtl="0" algn="ctr">
              <a:spcBef>
                <a:spcPts val="0"/>
              </a:spcBef>
              <a:spcAft>
                <a:spcPts val="0"/>
              </a:spcAft>
              <a:buSzPts val="8700"/>
              <a:buNone/>
              <a:defRPr sz="8700"/>
            </a:lvl4pPr>
            <a:lvl5pPr lvl="4" rtl="0" algn="ctr">
              <a:spcBef>
                <a:spcPts val="0"/>
              </a:spcBef>
              <a:spcAft>
                <a:spcPts val="0"/>
              </a:spcAft>
              <a:buSzPts val="8700"/>
              <a:buNone/>
              <a:defRPr sz="8700"/>
            </a:lvl5pPr>
            <a:lvl6pPr lvl="5" rtl="0" algn="ctr">
              <a:spcBef>
                <a:spcPts val="0"/>
              </a:spcBef>
              <a:spcAft>
                <a:spcPts val="0"/>
              </a:spcAft>
              <a:buSzPts val="8700"/>
              <a:buNone/>
              <a:defRPr sz="8700"/>
            </a:lvl6pPr>
            <a:lvl7pPr lvl="6" rtl="0" algn="ctr">
              <a:spcBef>
                <a:spcPts val="0"/>
              </a:spcBef>
              <a:spcAft>
                <a:spcPts val="0"/>
              </a:spcAft>
              <a:buSzPts val="8700"/>
              <a:buNone/>
              <a:defRPr sz="8700"/>
            </a:lvl7pPr>
            <a:lvl8pPr lvl="7" rtl="0" algn="ctr">
              <a:spcBef>
                <a:spcPts val="0"/>
              </a:spcBef>
              <a:spcAft>
                <a:spcPts val="0"/>
              </a:spcAft>
              <a:buSzPts val="8700"/>
              <a:buNone/>
              <a:defRPr sz="8700"/>
            </a:lvl8pPr>
            <a:lvl9pPr lvl="8" rtl="0" algn="ctr">
              <a:spcBef>
                <a:spcPts val="0"/>
              </a:spcBef>
              <a:spcAft>
                <a:spcPts val="0"/>
              </a:spcAft>
              <a:buSzPts val="8700"/>
              <a:buNone/>
              <a:defRPr sz="87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_1_1">
    <p:spTree>
      <p:nvGrpSpPr>
        <p:cNvPr id="169" name="Shape 169"/>
        <p:cNvGrpSpPr/>
        <p:nvPr/>
      </p:nvGrpSpPr>
      <p:grpSpPr>
        <a:xfrm>
          <a:off x="0" y="0"/>
          <a:ext cx="0" cy="0"/>
          <a:chOff x="0" y="0"/>
          <a:chExt cx="0" cy="0"/>
        </a:xfrm>
      </p:grpSpPr>
      <p:sp>
        <p:nvSpPr>
          <p:cNvPr id="170" name="Google Shape;170;p21"/>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21"/>
          <p:cNvSpPr txBox="1"/>
          <p:nvPr>
            <p:ph idx="1" type="subTitle"/>
          </p:nvPr>
        </p:nvSpPr>
        <p:spPr>
          <a:xfrm>
            <a:off x="3280875" y="1872650"/>
            <a:ext cx="3126300" cy="44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5" name="Google Shape;175;p21"/>
          <p:cNvSpPr txBox="1"/>
          <p:nvPr>
            <p:ph idx="2" type="subTitle"/>
          </p:nvPr>
        </p:nvSpPr>
        <p:spPr>
          <a:xfrm>
            <a:off x="3279163" y="1384838"/>
            <a:ext cx="2265600" cy="487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6" name="Google Shape;176;p21"/>
          <p:cNvSpPr txBox="1"/>
          <p:nvPr>
            <p:ph idx="3" type="subTitle"/>
          </p:nvPr>
        </p:nvSpPr>
        <p:spPr>
          <a:xfrm>
            <a:off x="2990813" y="2975663"/>
            <a:ext cx="3126300" cy="41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7" name="Google Shape;177;p21"/>
          <p:cNvSpPr txBox="1"/>
          <p:nvPr>
            <p:ph idx="4" type="subTitle"/>
          </p:nvPr>
        </p:nvSpPr>
        <p:spPr>
          <a:xfrm>
            <a:off x="3851513" y="2488538"/>
            <a:ext cx="2265600" cy="48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8" name="Google Shape;178;p21"/>
          <p:cNvSpPr txBox="1"/>
          <p:nvPr>
            <p:ph idx="5" type="subTitle"/>
          </p:nvPr>
        </p:nvSpPr>
        <p:spPr>
          <a:xfrm>
            <a:off x="3280788" y="4048975"/>
            <a:ext cx="3126300" cy="416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9" name="Google Shape;179;p21"/>
          <p:cNvSpPr txBox="1"/>
          <p:nvPr>
            <p:ph idx="6" type="subTitle"/>
          </p:nvPr>
        </p:nvSpPr>
        <p:spPr>
          <a:xfrm>
            <a:off x="3279088" y="3592238"/>
            <a:ext cx="2265600" cy="487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2_1_2">
    <p:spTree>
      <p:nvGrpSpPr>
        <p:cNvPr id="180" name="Shape 180"/>
        <p:cNvGrpSpPr/>
        <p:nvPr/>
      </p:nvGrpSpPr>
      <p:grpSpPr>
        <a:xfrm>
          <a:off x="0" y="0"/>
          <a:ext cx="0" cy="0"/>
          <a:chOff x="0" y="0"/>
          <a:chExt cx="0" cy="0"/>
        </a:xfrm>
      </p:grpSpPr>
      <p:sp>
        <p:nvSpPr>
          <p:cNvPr id="181" name="Google Shape;181;p22"/>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2"/>
          <p:cNvSpPr txBox="1"/>
          <p:nvPr>
            <p:ph idx="1" type="subTitle"/>
          </p:nvPr>
        </p:nvSpPr>
        <p:spPr>
          <a:xfrm>
            <a:off x="77700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6" name="Google Shape;186;p22"/>
          <p:cNvSpPr txBox="1"/>
          <p:nvPr>
            <p:ph idx="2" type="subTitle"/>
          </p:nvPr>
        </p:nvSpPr>
        <p:spPr>
          <a:xfrm>
            <a:off x="769775"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7" name="Google Shape;187;p22"/>
          <p:cNvSpPr txBox="1"/>
          <p:nvPr>
            <p:ph idx="3" type="subTitle"/>
          </p:nvPr>
        </p:nvSpPr>
        <p:spPr>
          <a:xfrm>
            <a:off x="333015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8" name="Google Shape;188;p22"/>
          <p:cNvSpPr txBox="1"/>
          <p:nvPr>
            <p:ph idx="4" type="subTitle"/>
          </p:nvPr>
        </p:nvSpPr>
        <p:spPr>
          <a:xfrm>
            <a:off x="3330138"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9" name="Google Shape;189;p22"/>
          <p:cNvSpPr txBox="1"/>
          <p:nvPr>
            <p:ph idx="5" type="subTitle"/>
          </p:nvPr>
        </p:nvSpPr>
        <p:spPr>
          <a:xfrm>
            <a:off x="592745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 name="Google Shape;190;p22"/>
          <p:cNvSpPr txBox="1"/>
          <p:nvPr>
            <p:ph idx="6" type="subTitle"/>
          </p:nvPr>
        </p:nvSpPr>
        <p:spPr>
          <a:xfrm>
            <a:off x="5925750"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1" name="Google Shape;191;p22"/>
          <p:cNvSpPr txBox="1"/>
          <p:nvPr>
            <p:ph idx="7" type="subTitle"/>
          </p:nvPr>
        </p:nvSpPr>
        <p:spPr>
          <a:xfrm>
            <a:off x="77700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2" name="Google Shape;192;p22"/>
          <p:cNvSpPr txBox="1"/>
          <p:nvPr>
            <p:ph idx="8" type="subTitle"/>
          </p:nvPr>
        </p:nvSpPr>
        <p:spPr>
          <a:xfrm>
            <a:off x="769775"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3" name="Google Shape;193;p22"/>
          <p:cNvSpPr txBox="1"/>
          <p:nvPr>
            <p:ph idx="9" type="subTitle"/>
          </p:nvPr>
        </p:nvSpPr>
        <p:spPr>
          <a:xfrm>
            <a:off x="333015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 name="Google Shape;194;p22"/>
          <p:cNvSpPr txBox="1"/>
          <p:nvPr>
            <p:ph idx="13" type="subTitle"/>
          </p:nvPr>
        </p:nvSpPr>
        <p:spPr>
          <a:xfrm>
            <a:off x="3330138"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5" name="Google Shape;195;p22"/>
          <p:cNvSpPr txBox="1"/>
          <p:nvPr>
            <p:ph idx="14" type="subTitle"/>
          </p:nvPr>
        </p:nvSpPr>
        <p:spPr>
          <a:xfrm>
            <a:off x="592745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 name="Google Shape;196;p22"/>
          <p:cNvSpPr txBox="1"/>
          <p:nvPr>
            <p:ph idx="15" type="subTitle"/>
          </p:nvPr>
        </p:nvSpPr>
        <p:spPr>
          <a:xfrm>
            <a:off x="5925750"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197" name="Shape 197"/>
        <p:cNvGrpSpPr/>
        <p:nvPr/>
      </p:nvGrpSpPr>
      <p:grpSpPr>
        <a:xfrm>
          <a:off x="0" y="0"/>
          <a:ext cx="0" cy="0"/>
          <a:chOff x="0" y="0"/>
          <a:chExt cx="0" cy="0"/>
        </a:xfrm>
      </p:grpSpPr>
      <p:sp>
        <p:nvSpPr>
          <p:cNvPr id="198" name="Google Shape;198;p23"/>
          <p:cNvSpPr txBox="1"/>
          <p:nvPr>
            <p:ph type="ctrTitle"/>
          </p:nvPr>
        </p:nvSpPr>
        <p:spPr>
          <a:xfrm>
            <a:off x="4100400" y="1047150"/>
            <a:ext cx="4325400" cy="1011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5200"/>
              <a:buNone/>
              <a:defRPr sz="54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99" name="Google Shape;199;p23"/>
          <p:cNvSpPr txBox="1"/>
          <p:nvPr>
            <p:ph idx="1" type="subTitle"/>
          </p:nvPr>
        </p:nvSpPr>
        <p:spPr>
          <a:xfrm>
            <a:off x="4100400" y="1974038"/>
            <a:ext cx="4230300" cy="4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Lexend Deca"/>
              <a:buNone/>
              <a:defRPr b="1">
                <a:latin typeface="Lexend Deca"/>
                <a:ea typeface="Lexend Deca"/>
                <a:cs typeface="Lexend Deca"/>
                <a:sym typeface="Lexend Deca"/>
              </a:defRPr>
            </a:lvl1pPr>
            <a:lvl2pPr lvl="1"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2pPr>
            <a:lvl3pPr lvl="2"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3pPr>
            <a:lvl4pPr lvl="3"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4pPr>
            <a:lvl5pPr lvl="4"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5pPr>
            <a:lvl6pPr lvl="5"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6pPr>
            <a:lvl7pPr lvl="6"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7pPr>
            <a:lvl8pPr lvl="7"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8pPr>
            <a:lvl9pPr lvl="8"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9pPr>
          </a:lstStyle>
          <a:p/>
        </p:txBody>
      </p:sp>
      <p:sp>
        <p:nvSpPr>
          <p:cNvPr id="200" name="Google Shape;200;p2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ph idx="2" type="subTitle"/>
          </p:nvPr>
        </p:nvSpPr>
        <p:spPr>
          <a:xfrm>
            <a:off x="4100400" y="2410560"/>
            <a:ext cx="4230300" cy="9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23"/>
          <p:cNvSpPr txBox="1"/>
          <p:nvPr/>
        </p:nvSpPr>
        <p:spPr>
          <a:xfrm>
            <a:off x="4100400" y="3754250"/>
            <a:ext cx="4325400" cy="43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Work Sans"/>
                <a:ea typeface="Work Sans"/>
                <a:cs typeface="Work Sans"/>
                <a:sym typeface="Work Sans"/>
              </a:rPr>
              <a:t>CREDITS: </a:t>
            </a:r>
            <a:r>
              <a:rPr lang="en" sz="1000">
                <a:solidFill>
                  <a:schemeClr val="dk1"/>
                </a:solidFill>
                <a:latin typeface="Work Sans"/>
                <a:ea typeface="Work Sans"/>
                <a:cs typeface="Work Sans"/>
                <a:sym typeface="Work Sans"/>
              </a:rPr>
              <a:t>This presentation template was created by </a:t>
            </a:r>
            <a:r>
              <a:rPr b="1" lang="en" sz="10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000">
                <a:solidFill>
                  <a:schemeClr val="dk1"/>
                </a:solidFill>
                <a:latin typeface="Work Sans"/>
                <a:ea typeface="Work Sans"/>
                <a:cs typeface="Work Sans"/>
                <a:sym typeface="Work Sans"/>
              </a:rPr>
              <a:t>, including icons by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000">
                <a:solidFill>
                  <a:schemeClr val="dk1"/>
                </a:solidFill>
                <a:latin typeface="Work Sans"/>
                <a:ea typeface="Work Sans"/>
                <a:cs typeface="Work Sans"/>
                <a:sym typeface="Work Sans"/>
              </a:rPr>
              <a:t> and infographics &amp; images by </a:t>
            </a:r>
            <a:r>
              <a:rPr b="1" lang="en" sz="10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000">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1_1">
    <p:spTree>
      <p:nvGrpSpPr>
        <p:cNvPr id="206" name="Shape 206"/>
        <p:cNvGrpSpPr/>
        <p:nvPr/>
      </p:nvGrpSpPr>
      <p:grpSpPr>
        <a:xfrm>
          <a:off x="0" y="0"/>
          <a:ext cx="0" cy="0"/>
          <a:chOff x="0" y="0"/>
          <a:chExt cx="0" cy="0"/>
        </a:xfrm>
      </p:grpSpPr>
      <p:sp>
        <p:nvSpPr>
          <p:cNvPr id="207" name="Google Shape;207;p2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2_1_1_1">
    <p:spTree>
      <p:nvGrpSpPr>
        <p:cNvPr id="211" name="Shape 211"/>
        <p:cNvGrpSpPr/>
        <p:nvPr/>
      </p:nvGrpSpPr>
      <p:grpSpPr>
        <a:xfrm>
          <a:off x="0" y="0"/>
          <a:ext cx="0" cy="0"/>
          <a:chOff x="0" y="0"/>
          <a:chExt cx="0" cy="0"/>
        </a:xfrm>
      </p:grpSpPr>
      <p:sp>
        <p:nvSpPr>
          <p:cNvPr id="212" name="Google Shape;212;p25"/>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 name="Google Shape;28;p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subTitle"/>
          </p:nvPr>
        </p:nvSpPr>
        <p:spPr>
          <a:xfrm>
            <a:off x="1998894" y="2268625"/>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5"/>
          <p:cNvSpPr txBox="1"/>
          <p:nvPr>
            <p:ph idx="2" type="subTitle"/>
          </p:nvPr>
        </p:nvSpPr>
        <p:spPr>
          <a:xfrm>
            <a:off x="4571999" y="3396675"/>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 name="Google Shape;36;p5"/>
          <p:cNvSpPr txBox="1"/>
          <p:nvPr>
            <p:ph idx="3" type="subTitle"/>
          </p:nvPr>
        </p:nvSpPr>
        <p:spPr>
          <a:xfrm>
            <a:off x="1998896" y="185427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37" name="Google Shape;37;p5"/>
          <p:cNvSpPr txBox="1"/>
          <p:nvPr>
            <p:ph idx="4" type="subTitle"/>
          </p:nvPr>
        </p:nvSpPr>
        <p:spPr>
          <a:xfrm>
            <a:off x="4571999" y="2982320"/>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 type="body"/>
          </p:nvPr>
        </p:nvSpPr>
        <p:spPr>
          <a:xfrm>
            <a:off x="4252400" y="1389600"/>
            <a:ext cx="47019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95959"/>
              </a:buClr>
              <a:buSzPts val="1600"/>
              <a:buAutoNum type="arabicPeriod"/>
              <a:defRPr/>
            </a:lvl1pPr>
            <a:lvl2pPr indent="-317500" lvl="1" marL="914400">
              <a:spcBef>
                <a:spcPts val="0"/>
              </a:spcBef>
              <a:spcAft>
                <a:spcPts val="0"/>
              </a:spcAft>
              <a:buClr>
                <a:srgbClr val="595959"/>
              </a:buClr>
              <a:buSzPts val="1400"/>
              <a:buFont typeface="Anaheim"/>
              <a:buAutoNum type="alphaLcPeriod"/>
              <a:defRPr/>
            </a:lvl2pPr>
            <a:lvl3pPr indent="-317500" lvl="2" marL="1371600">
              <a:spcBef>
                <a:spcPts val="0"/>
              </a:spcBef>
              <a:spcAft>
                <a:spcPts val="0"/>
              </a:spcAft>
              <a:buClr>
                <a:srgbClr val="595959"/>
              </a:buClr>
              <a:buSzPts val="1400"/>
              <a:buFont typeface="Anaheim"/>
              <a:buAutoNum type="romanLcPeriod"/>
              <a:defRPr/>
            </a:lvl3pPr>
            <a:lvl4pPr indent="-317500" lvl="3" marL="1828800">
              <a:spcBef>
                <a:spcPts val="0"/>
              </a:spcBef>
              <a:spcAft>
                <a:spcPts val="0"/>
              </a:spcAft>
              <a:buClr>
                <a:srgbClr val="595959"/>
              </a:buClr>
              <a:buSzPts val="1400"/>
              <a:buFont typeface="Anaheim"/>
              <a:buAutoNum type="arabicPeriod"/>
              <a:defRPr/>
            </a:lvl4pPr>
            <a:lvl5pPr indent="-317500" lvl="4" marL="2286000">
              <a:spcBef>
                <a:spcPts val="0"/>
              </a:spcBef>
              <a:spcAft>
                <a:spcPts val="0"/>
              </a:spcAft>
              <a:buClr>
                <a:srgbClr val="595959"/>
              </a:buClr>
              <a:buSzPts val="1400"/>
              <a:buFont typeface="Anaheim"/>
              <a:buAutoNum type="alphaLcPeriod"/>
              <a:defRPr/>
            </a:lvl5pPr>
            <a:lvl6pPr indent="-317500" lvl="5" marL="2743200">
              <a:spcBef>
                <a:spcPts val="0"/>
              </a:spcBef>
              <a:spcAft>
                <a:spcPts val="0"/>
              </a:spcAft>
              <a:buClr>
                <a:srgbClr val="595959"/>
              </a:buClr>
              <a:buSzPts val="1400"/>
              <a:buFont typeface="Anaheim"/>
              <a:buAutoNum type="romanLcPeriod"/>
              <a:defRPr/>
            </a:lvl6pPr>
            <a:lvl7pPr indent="-317500" lvl="6" marL="3200400">
              <a:spcBef>
                <a:spcPts val="0"/>
              </a:spcBef>
              <a:spcAft>
                <a:spcPts val="0"/>
              </a:spcAft>
              <a:buClr>
                <a:srgbClr val="595959"/>
              </a:buClr>
              <a:buSzPts val="1400"/>
              <a:buFont typeface="Anaheim"/>
              <a:buAutoNum type="arabicPeriod"/>
              <a:defRPr/>
            </a:lvl7pPr>
            <a:lvl8pPr indent="-317500" lvl="7" marL="3657600">
              <a:spcBef>
                <a:spcPts val="0"/>
              </a:spcBef>
              <a:spcAft>
                <a:spcPts val="0"/>
              </a:spcAft>
              <a:buClr>
                <a:srgbClr val="595959"/>
              </a:buClr>
              <a:buSzPts val="1400"/>
              <a:buFont typeface="Anaheim"/>
              <a:buAutoNum type="alphaLcPeriod"/>
              <a:defRPr/>
            </a:lvl8pPr>
            <a:lvl9pPr indent="-317500" lvl="8" marL="4114800">
              <a:spcBef>
                <a:spcPts val="0"/>
              </a:spcBef>
              <a:spcAft>
                <a:spcPts val="0"/>
              </a:spcAft>
              <a:buClr>
                <a:srgbClr val="595959"/>
              </a:buClr>
              <a:buSzPts val="1400"/>
              <a:buFont typeface="Anaheim"/>
              <a:buAutoNum type="romanLcPeriod"/>
              <a:defRPr/>
            </a:lvl9pPr>
          </a:lstStyle>
          <a:p/>
        </p:txBody>
      </p:sp>
      <p:sp>
        <p:nvSpPr>
          <p:cNvPr id="49" name="Google Shape;49;p7"/>
          <p:cNvSpPr txBox="1"/>
          <p:nvPr>
            <p:ph type="title"/>
          </p:nvPr>
        </p:nvSpPr>
        <p:spPr>
          <a:xfrm>
            <a:off x="1056075" y="2340213"/>
            <a:ext cx="2791800" cy="65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1533375" y="1634038"/>
            <a:ext cx="5656500" cy="224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2" name="Google Shape;52;p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txBox="1"/>
          <p:nvPr>
            <p:ph type="ctrTitle"/>
          </p:nvPr>
        </p:nvSpPr>
        <p:spPr>
          <a:xfrm>
            <a:off x="4805075" y="1926700"/>
            <a:ext cx="2676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8" name="Google Shape;58;p9"/>
          <p:cNvSpPr txBox="1"/>
          <p:nvPr>
            <p:ph idx="1" type="subTitle"/>
          </p:nvPr>
        </p:nvSpPr>
        <p:spPr>
          <a:xfrm>
            <a:off x="4730700" y="2896025"/>
            <a:ext cx="3693300" cy="11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9" name="Google Shape;59;p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2439795" y="3789438"/>
            <a:ext cx="38781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b="1" sz="2500">
                <a:latin typeface="Lexend Deca"/>
                <a:ea typeface="Lexend Deca"/>
                <a:cs typeface="Lexend Deca"/>
                <a:sym typeface="Lexend Deca"/>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indent="-330200" lvl="1" marL="9144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indent="-330200" lvl="2" marL="13716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indent="-330200" lvl="3" marL="18288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indent="-330200" lvl="4" marL="22860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indent="-330200" lvl="5" marL="2743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indent="-330200" lvl="6" marL="32004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indent="-330200" lvl="7" marL="36576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indent="-330200" lvl="8" marL="41148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www.duolingo.com/" TargetMode="External"/><Relationship Id="rId9" Type="http://schemas.openxmlformats.org/officeDocument/2006/relationships/image" Target="../media/image23.png"/><Relationship Id="rId5" Type="http://schemas.openxmlformats.org/officeDocument/2006/relationships/hyperlink" Target="https://www.fluentu.com/" TargetMode="External"/><Relationship Id="rId6" Type="http://schemas.openxmlformats.org/officeDocument/2006/relationships/hyperlink" Target="https://edu.google.com/intl/ALL_us/workspace-for-education/classroom/" TargetMode="External"/><Relationship Id="rId7" Type="http://schemas.openxmlformats.org/officeDocument/2006/relationships/image" Target="../media/image31.png"/><Relationship Id="rId8"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0.gif"/><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1.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61.png"/><Relationship Id="rId5"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55.png"/><Relationship Id="rId5"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s://arxiv.org/abs/2303.14524" TargetMode="External"/><Relationship Id="rId4" Type="http://schemas.openxmlformats.org/officeDocument/2006/relationships/image" Target="../media/image9.png"/><Relationship Id="rId5"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hyperlink" Target="https://www.promptsroyale.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idx="1" type="body"/>
          </p:nvPr>
        </p:nvSpPr>
        <p:spPr>
          <a:xfrm>
            <a:off x="524424" y="295900"/>
            <a:ext cx="8236200" cy="409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1st Round Submission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5"/>
          <p:cNvSpPr txBox="1"/>
          <p:nvPr/>
        </p:nvSpPr>
        <p:spPr>
          <a:xfrm>
            <a:off x="2160275" y="1719913"/>
            <a:ext cx="1901400" cy="3570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Teachers have the capability to </a:t>
            </a:r>
            <a:r>
              <a:rPr b="1" lang="en" sz="1100">
                <a:solidFill>
                  <a:srgbClr val="595959"/>
                </a:solidFill>
                <a:latin typeface="Work Sans"/>
                <a:ea typeface="Work Sans"/>
                <a:cs typeface="Work Sans"/>
                <a:sym typeface="Work Sans"/>
              </a:rPr>
              <a:t>respond</a:t>
            </a:r>
            <a:r>
              <a:rPr lang="en" sz="1100">
                <a:solidFill>
                  <a:srgbClr val="595959"/>
                </a:solidFill>
                <a:latin typeface="Work Sans"/>
                <a:ea typeface="Work Sans"/>
                <a:cs typeface="Work Sans"/>
                <a:sym typeface="Work Sans"/>
              </a:rPr>
              <a:t> to questions and feedback from both students and parents</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AI system </a:t>
            </a:r>
            <a:r>
              <a:rPr b="1" lang="en" sz="1100">
                <a:solidFill>
                  <a:srgbClr val="595959"/>
                </a:solidFill>
                <a:latin typeface="Work Sans"/>
                <a:ea typeface="Work Sans"/>
                <a:cs typeface="Work Sans"/>
                <a:sym typeface="Work Sans"/>
              </a:rPr>
              <a:t>learns</a:t>
            </a:r>
            <a:r>
              <a:rPr lang="en" sz="1100">
                <a:solidFill>
                  <a:srgbClr val="595959"/>
                </a:solidFill>
                <a:latin typeface="Work Sans"/>
                <a:ea typeface="Work Sans"/>
                <a:cs typeface="Work Sans"/>
                <a:sym typeface="Work Sans"/>
              </a:rPr>
              <a:t> </a:t>
            </a:r>
            <a:r>
              <a:rPr b="1" lang="en" sz="1100">
                <a:solidFill>
                  <a:srgbClr val="595959"/>
                </a:solidFill>
                <a:latin typeface="Work Sans"/>
                <a:ea typeface="Work Sans"/>
                <a:cs typeface="Work Sans"/>
                <a:sym typeface="Work Sans"/>
              </a:rPr>
              <a:t>from the comments </a:t>
            </a:r>
            <a:r>
              <a:rPr lang="en" sz="1100">
                <a:solidFill>
                  <a:srgbClr val="595959"/>
                </a:solidFill>
                <a:latin typeface="Work Sans"/>
                <a:ea typeface="Work Sans"/>
                <a:cs typeface="Work Sans"/>
                <a:sym typeface="Work Sans"/>
              </a:rPr>
              <a:t>and responses provided by teachers, enabling it to improve its future responses based on the acquired knowledge</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sp>
        <p:nvSpPr>
          <p:cNvPr id="449" name="Google Shape;449;p35"/>
          <p:cNvSpPr txBox="1"/>
          <p:nvPr/>
        </p:nvSpPr>
        <p:spPr>
          <a:xfrm>
            <a:off x="6621625" y="1719925"/>
            <a:ext cx="1901400" cy="3570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Teachers have the ability to </a:t>
            </a:r>
            <a:r>
              <a:rPr b="1" lang="en" sz="1100">
                <a:solidFill>
                  <a:srgbClr val="595959"/>
                </a:solidFill>
                <a:latin typeface="Work Sans"/>
                <a:ea typeface="Work Sans"/>
                <a:cs typeface="Work Sans"/>
                <a:sym typeface="Work Sans"/>
              </a:rPr>
              <a:t>modify</a:t>
            </a:r>
            <a:r>
              <a:rPr lang="en" sz="1100">
                <a:solidFill>
                  <a:srgbClr val="595959"/>
                </a:solidFill>
                <a:latin typeface="Work Sans"/>
                <a:ea typeface="Work Sans"/>
                <a:cs typeface="Work Sans"/>
                <a:sym typeface="Work Sans"/>
              </a:rPr>
              <a:t> the </a:t>
            </a:r>
            <a:r>
              <a:rPr b="1" lang="en" sz="1100">
                <a:solidFill>
                  <a:srgbClr val="595959"/>
                </a:solidFill>
                <a:latin typeface="Work Sans"/>
                <a:ea typeface="Work Sans"/>
                <a:cs typeface="Work Sans"/>
                <a:sym typeface="Work Sans"/>
              </a:rPr>
              <a:t>difficulty level</a:t>
            </a:r>
            <a:r>
              <a:rPr lang="en" sz="1100">
                <a:solidFill>
                  <a:srgbClr val="595959"/>
                </a:solidFill>
                <a:latin typeface="Work Sans"/>
                <a:ea typeface="Work Sans"/>
                <a:cs typeface="Work Sans"/>
                <a:sym typeface="Work Sans"/>
              </a:rPr>
              <a:t> and </a:t>
            </a:r>
            <a:r>
              <a:rPr b="1" lang="en" sz="1100">
                <a:solidFill>
                  <a:srgbClr val="595959"/>
                </a:solidFill>
                <a:latin typeface="Work Sans"/>
                <a:ea typeface="Work Sans"/>
                <a:cs typeface="Work Sans"/>
                <a:sym typeface="Work Sans"/>
              </a:rPr>
              <a:t>learning content</a:t>
            </a:r>
            <a:r>
              <a:rPr lang="en" sz="1100">
                <a:solidFill>
                  <a:srgbClr val="595959"/>
                </a:solidFill>
                <a:latin typeface="Work Sans"/>
                <a:ea typeface="Work Sans"/>
                <a:cs typeface="Work Sans"/>
                <a:sym typeface="Work Sans"/>
              </a:rPr>
              <a:t> for the entire class or individual students </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AI provides </a:t>
            </a:r>
            <a:r>
              <a:rPr b="1" lang="en" sz="1100">
                <a:solidFill>
                  <a:srgbClr val="595959"/>
                </a:solidFill>
                <a:latin typeface="Work Sans"/>
                <a:ea typeface="Work Sans"/>
                <a:cs typeface="Work Sans"/>
                <a:sym typeface="Work Sans"/>
              </a:rPr>
              <a:t>helpful suggestions </a:t>
            </a:r>
            <a:r>
              <a:rPr lang="en" sz="1100">
                <a:solidFill>
                  <a:srgbClr val="595959"/>
                </a:solidFill>
                <a:latin typeface="Work Sans"/>
                <a:ea typeface="Work Sans"/>
                <a:cs typeface="Work Sans"/>
                <a:sym typeface="Work Sans"/>
              </a:rPr>
              <a:t>to assist teachers in making appropriate adjustments based on their inputs and requirements.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pic>
        <p:nvPicPr>
          <p:cNvPr id="450" name="Google Shape;450;p35"/>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451" name="Google Shape;451;p35"/>
          <p:cNvSpPr txBox="1"/>
          <p:nvPr>
            <p:ph idx="4294967295" type="title"/>
          </p:nvPr>
        </p:nvSpPr>
        <p:spPr>
          <a:xfrm>
            <a:off x="1713775" y="84575"/>
            <a:ext cx="57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5: Smart Customization</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t/>
            </a:r>
            <a:endParaRPr sz="2400">
              <a:solidFill>
                <a:schemeClr val="lt1"/>
              </a:solidFill>
            </a:endParaRPr>
          </a:p>
        </p:txBody>
      </p:sp>
      <p:sp>
        <p:nvSpPr>
          <p:cNvPr id="452" name="Google Shape;452;p35"/>
          <p:cNvSpPr/>
          <p:nvPr/>
        </p:nvSpPr>
        <p:spPr>
          <a:xfrm>
            <a:off x="694401" y="10325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3570488" y="12272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flipH="1">
            <a:off x="5548539" y="10017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txBox="1"/>
          <p:nvPr/>
        </p:nvSpPr>
        <p:spPr>
          <a:xfrm>
            <a:off x="5507775" y="1015325"/>
            <a:ext cx="2958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Content Adjustment📚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sp>
        <p:nvSpPr>
          <p:cNvPr id="456" name="Google Shape;456;p35"/>
          <p:cNvSpPr/>
          <p:nvPr/>
        </p:nvSpPr>
        <p:spPr>
          <a:xfrm>
            <a:off x="5284425" y="11964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txBox="1"/>
          <p:nvPr/>
        </p:nvSpPr>
        <p:spPr>
          <a:xfrm>
            <a:off x="939600" y="1061550"/>
            <a:ext cx="26310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Customized Reply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pic>
        <p:nvPicPr>
          <p:cNvPr id="458" name="Google Shape;458;p35"/>
          <p:cNvPicPr preferRelativeResize="0"/>
          <p:nvPr/>
        </p:nvPicPr>
        <p:blipFill>
          <a:blip r:embed="rId4">
            <a:alphaModFix/>
          </a:blip>
          <a:stretch>
            <a:fillRect/>
          </a:stretch>
        </p:blipFill>
        <p:spPr>
          <a:xfrm>
            <a:off x="621675" y="1616700"/>
            <a:ext cx="1677486" cy="3379770"/>
          </a:xfrm>
          <a:prstGeom prst="rect">
            <a:avLst/>
          </a:prstGeom>
          <a:noFill/>
          <a:ln>
            <a:noFill/>
          </a:ln>
        </p:spPr>
      </p:pic>
      <p:pic>
        <p:nvPicPr>
          <p:cNvPr id="459" name="Google Shape;459;p35"/>
          <p:cNvPicPr preferRelativeResize="0"/>
          <p:nvPr/>
        </p:nvPicPr>
        <p:blipFill>
          <a:blip r:embed="rId5">
            <a:alphaModFix/>
          </a:blip>
          <a:stretch>
            <a:fillRect/>
          </a:stretch>
        </p:blipFill>
        <p:spPr>
          <a:xfrm>
            <a:off x="5037403" y="1616717"/>
            <a:ext cx="1677486" cy="33797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36"/>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465" name="Google Shape;465;p36"/>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Tech Stack &amp; Advantages</a:t>
            </a:r>
            <a:endParaRPr sz="2400">
              <a:solidFill>
                <a:schemeClr val="lt1"/>
              </a:solidFill>
            </a:endParaRPr>
          </a:p>
        </p:txBody>
      </p:sp>
      <p:sp>
        <p:nvSpPr>
          <p:cNvPr id="466" name="Google Shape;466;p36"/>
          <p:cNvSpPr/>
          <p:nvPr/>
        </p:nvSpPr>
        <p:spPr>
          <a:xfrm flipH="1">
            <a:off x="4653438" y="150663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flipH="1">
            <a:off x="4653438" y="307078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1418163" y="150663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txBox="1"/>
          <p:nvPr/>
        </p:nvSpPr>
        <p:spPr>
          <a:xfrm>
            <a:off x="1692250" y="2089167"/>
            <a:ext cx="2615700" cy="726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1100">
                <a:solidFill>
                  <a:srgbClr val="595959"/>
                </a:solidFill>
                <a:latin typeface="Work Sans"/>
                <a:ea typeface="Work Sans"/>
                <a:cs typeface="Work Sans"/>
                <a:sym typeface="Work Sans"/>
              </a:rPr>
              <a:t>AI-powered assessments</a:t>
            </a:r>
            <a:r>
              <a:rPr lang="en" sz="1100">
                <a:solidFill>
                  <a:srgbClr val="595959"/>
                </a:solidFill>
                <a:latin typeface="Work Sans"/>
                <a:ea typeface="Work Sans"/>
                <a:cs typeface="Work Sans"/>
                <a:sym typeface="Work Sans"/>
              </a:rPr>
              <a:t>, </a:t>
            </a:r>
            <a:r>
              <a:rPr b="1" lang="en" sz="1100">
                <a:solidFill>
                  <a:srgbClr val="595959"/>
                </a:solidFill>
                <a:latin typeface="Work Sans"/>
                <a:ea typeface="Work Sans"/>
                <a:cs typeface="Work Sans"/>
                <a:sym typeface="Work Sans"/>
              </a:rPr>
              <a:t>dynamic</a:t>
            </a:r>
            <a:r>
              <a:rPr lang="en" sz="1100">
                <a:solidFill>
                  <a:srgbClr val="595959"/>
                </a:solidFill>
                <a:latin typeface="Work Sans"/>
                <a:ea typeface="Work Sans"/>
                <a:cs typeface="Work Sans"/>
                <a:sym typeface="Work Sans"/>
              </a:rPr>
              <a:t> </a:t>
            </a:r>
            <a:r>
              <a:rPr b="1" lang="en" sz="1100">
                <a:solidFill>
                  <a:srgbClr val="595959"/>
                </a:solidFill>
                <a:latin typeface="Work Sans"/>
                <a:ea typeface="Work Sans"/>
                <a:cs typeface="Work Sans"/>
                <a:sym typeface="Work Sans"/>
              </a:rPr>
              <a:t>quiz generation</a:t>
            </a:r>
            <a:r>
              <a:rPr lang="en" sz="1100">
                <a:solidFill>
                  <a:srgbClr val="595959"/>
                </a:solidFill>
                <a:latin typeface="Work Sans"/>
                <a:ea typeface="Work Sans"/>
                <a:cs typeface="Work Sans"/>
                <a:sym typeface="Work Sans"/>
              </a:rPr>
              <a:t>, and </a:t>
            </a:r>
            <a:r>
              <a:rPr b="1" lang="en" sz="1100">
                <a:solidFill>
                  <a:srgbClr val="595959"/>
                </a:solidFill>
                <a:latin typeface="Work Sans"/>
                <a:ea typeface="Work Sans"/>
                <a:cs typeface="Work Sans"/>
                <a:sym typeface="Work Sans"/>
              </a:rPr>
              <a:t>common query summarization</a:t>
            </a:r>
            <a:endParaRPr b="1" sz="1100">
              <a:solidFill>
                <a:srgbClr val="000000"/>
              </a:solidFill>
              <a:latin typeface="Work Sans"/>
              <a:ea typeface="Work Sans"/>
              <a:cs typeface="Work Sans"/>
              <a:sym typeface="Work Sans"/>
            </a:endParaRPr>
          </a:p>
        </p:txBody>
      </p:sp>
      <p:sp>
        <p:nvSpPr>
          <p:cNvPr id="470" name="Google Shape;470;p36"/>
          <p:cNvSpPr txBox="1"/>
          <p:nvPr/>
        </p:nvSpPr>
        <p:spPr>
          <a:xfrm flipH="1">
            <a:off x="4836050" y="2089167"/>
            <a:ext cx="2615700" cy="72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100">
              <a:latin typeface="Work Sans"/>
              <a:ea typeface="Work Sans"/>
              <a:cs typeface="Work Sans"/>
              <a:sym typeface="Work Sans"/>
            </a:endParaRPr>
          </a:p>
          <a:p>
            <a:pPr indent="0" lvl="0" marL="0" rtl="0" algn="r">
              <a:spcBef>
                <a:spcPts val="0"/>
              </a:spcBef>
              <a:spcAft>
                <a:spcPts val="0"/>
              </a:spcAft>
              <a:buNone/>
            </a:pPr>
            <a:r>
              <a:t/>
            </a:r>
            <a:endParaRPr sz="1100">
              <a:latin typeface="Work Sans"/>
              <a:ea typeface="Work Sans"/>
              <a:cs typeface="Work Sans"/>
              <a:sym typeface="Work Sans"/>
            </a:endParaRPr>
          </a:p>
        </p:txBody>
      </p:sp>
      <p:sp>
        <p:nvSpPr>
          <p:cNvPr id="471" name="Google Shape;471;p36"/>
          <p:cNvSpPr txBox="1"/>
          <p:nvPr/>
        </p:nvSpPr>
        <p:spPr>
          <a:xfrm flipH="1">
            <a:off x="4622050" y="1604838"/>
            <a:ext cx="2929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Evolutionary Assistant</a:t>
            </a:r>
            <a:endParaRPr b="1" sz="1800">
              <a:solidFill>
                <a:srgbClr val="FFFFFF"/>
              </a:solidFill>
              <a:latin typeface="Lexend Deca"/>
              <a:ea typeface="Lexend Deca"/>
              <a:cs typeface="Lexend Deca"/>
              <a:sym typeface="Lexend Deca"/>
            </a:endParaRPr>
          </a:p>
        </p:txBody>
      </p:sp>
      <p:sp>
        <p:nvSpPr>
          <p:cNvPr id="472" name="Google Shape;472;p36"/>
          <p:cNvSpPr txBox="1"/>
          <p:nvPr/>
        </p:nvSpPr>
        <p:spPr>
          <a:xfrm>
            <a:off x="1692250" y="1576813"/>
            <a:ext cx="2929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Intelligent Assistant</a:t>
            </a:r>
            <a:endParaRPr b="1" sz="1800">
              <a:solidFill>
                <a:srgbClr val="FFFFFF"/>
              </a:solidFill>
              <a:latin typeface="Lexend Deca"/>
              <a:ea typeface="Lexend Deca"/>
              <a:cs typeface="Lexend Deca"/>
              <a:sym typeface="Lexend Deca"/>
            </a:endParaRPr>
          </a:p>
        </p:txBody>
      </p:sp>
      <p:sp>
        <p:nvSpPr>
          <p:cNvPr id="473" name="Google Shape;473;p36"/>
          <p:cNvSpPr txBox="1"/>
          <p:nvPr/>
        </p:nvSpPr>
        <p:spPr>
          <a:xfrm>
            <a:off x="643800" y="1341143"/>
            <a:ext cx="1226700" cy="69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14279B"/>
                </a:solidFill>
                <a:latin typeface="Lexend Deca"/>
                <a:ea typeface="Lexend Deca"/>
                <a:cs typeface="Lexend Deca"/>
                <a:sym typeface="Lexend Deca"/>
              </a:rPr>
              <a:t>01</a:t>
            </a:r>
            <a:endParaRPr b="1" sz="3600">
              <a:solidFill>
                <a:srgbClr val="14279B"/>
              </a:solidFill>
              <a:latin typeface="Lexend Deca"/>
              <a:ea typeface="Lexend Deca"/>
              <a:cs typeface="Lexend Deca"/>
              <a:sym typeface="Lexend Deca"/>
            </a:endParaRPr>
          </a:p>
        </p:txBody>
      </p:sp>
      <p:sp>
        <p:nvSpPr>
          <p:cNvPr id="474" name="Google Shape;474;p36"/>
          <p:cNvSpPr txBox="1"/>
          <p:nvPr/>
        </p:nvSpPr>
        <p:spPr>
          <a:xfrm flipH="1">
            <a:off x="4836050" y="3655417"/>
            <a:ext cx="2615700" cy="726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solidFill>
                  <a:srgbClr val="595959"/>
                </a:solidFill>
                <a:latin typeface="Work Sans"/>
                <a:ea typeface="Work Sans"/>
                <a:cs typeface="Work Sans"/>
                <a:sym typeface="Work Sans"/>
              </a:rPr>
              <a:t>using</a:t>
            </a:r>
            <a:r>
              <a:rPr b="1" lang="en" sz="1100">
                <a:solidFill>
                  <a:srgbClr val="595959"/>
                </a:solidFill>
                <a:latin typeface="Work Sans"/>
                <a:ea typeface="Work Sans"/>
                <a:cs typeface="Work Sans"/>
                <a:sym typeface="Work Sans"/>
              </a:rPr>
              <a:t> reinforcement learning </a:t>
            </a:r>
            <a:r>
              <a:rPr lang="en" sz="1100">
                <a:solidFill>
                  <a:srgbClr val="595959"/>
                </a:solidFill>
                <a:latin typeface="Work Sans"/>
                <a:ea typeface="Work Sans"/>
                <a:cs typeface="Work Sans"/>
                <a:sym typeface="Work Sans"/>
              </a:rPr>
              <a:t>&amp;</a:t>
            </a:r>
            <a:r>
              <a:rPr b="1" lang="en" sz="1100">
                <a:solidFill>
                  <a:srgbClr val="595959"/>
                </a:solidFill>
                <a:latin typeface="Work Sans"/>
                <a:ea typeface="Work Sans"/>
                <a:cs typeface="Work Sans"/>
                <a:sym typeface="Work Sans"/>
              </a:rPr>
              <a:t> recommandation system </a:t>
            </a:r>
            <a:r>
              <a:rPr lang="en" sz="1100">
                <a:solidFill>
                  <a:srgbClr val="595959"/>
                </a:solidFill>
                <a:latin typeface="Work Sans"/>
                <a:ea typeface="Work Sans"/>
                <a:cs typeface="Work Sans"/>
                <a:sym typeface="Work Sans"/>
              </a:rPr>
              <a:t>to</a:t>
            </a:r>
            <a:r>
              <a:rPr b="1" lang="en" sz="1100">
                <a:solidFill>
                  <a:srgbClr val="595959"/>
                </a:solidFill>
                <a:latin typeface="Work Sans"/>
                <a:ea typeface="Work Sans"/>
                <a:cs typeface="Work Sans"/>
                <a:sym typeface="Work Sans"/>
              </a:rPr>
              <a:t> tailoring learning resources</a:t>
            </a:r>
            <a:r>
              <a:rPr lang="en" sz="1100">
                <a:solidFill>
                  <a:srgbClr val="595959"/>
                </a:solidFill>
                <a:latin typeface="Work Sans"/>
                <a:ea typeface="Work Sans"/>
                <a:cs typeface="Work Sans"/>
                <a:sym typeface="Work Sans"/>
              </a:rPr>
              <a:t> to Individual needs &amp; abilities</a:t>
            </a:r>
            <a:endParaRPr sz="1100">
              <a:solidFill>
                <a:schemeClr val="dk1"/>
              </a:solidFill>
              <a:latin typeface="Work Sans"/>
              <a:ea typeface="Work Sans"/>
              <a:cs typeface="Work Sans"/>
              <a:sym typeface="Work Sans"/>
            </a:endParaRPr>
          </a:p>
          <a:p>
            <a:pPr indent="0" lvl="0" marL="0" rtl="0" algn="r">
              <a:spcBef>
                <a:spcPts val="1200"/>
              </a:spcBef>
              <a:spcAft>
                <a:spcPts val="0"/>
              </a:spcAft>
              <a:buNone/>
            </a:pPr>
            <a:r>
              <a:t/>
            </a:r>
            <a:endParaRPr sz="1600">
              <a:latin typeface="Work Sans"/>
              <a:ea typeface="Work Sans"/>
              <a:cs typeface="Work Sans"/>
              <a:sym typeface="Work Sans"/>
            </a:endParaRPr>
          </a:p>
        </p:txBody>
      </p:sp>
      <p:sp>
        <p:nvSpPr>
          <p:cNvPr id="475" name="Google Shape;475;p36"/>
          <p:cNvSpPr txBox="1"/>
          <p:nvPr/>
        </p:nvSpPr>
        <p:spPr>
          <a:xfrm flipH="1">
            <a:off x="7273500" y="1341143"/>
            <a:ext cx="1226700" cy="69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600">
                <a:solidFill>
                  <a:srgbClr val="14279B"/>
                </a:solidFill>
                <a:latin typeface="Lexend Deca"/>
                <a:ea typeface="Lexend Deca"/>
                <a:cs typeface="Lexend Deca"/>
                <a:sym typeface="Lexend Deca"/>
              </a:rPr>
              <a:t>02</a:t>
            </a:r>
            <a:endParaRPr b="1" sz="3600">
              <a:solidFill>
                <a:srgbClr val="14279B"/>
              </a:solidFill>
              <a:latin typeface="Lexend Deca"/>
              <a:ea typeface="Lexend Deca"/>
              <a:cs typeface="Lexend Deca"/>
              <a:sym typeface="Lexend Deca"/>
            </a:endParaRPr>
          </a:p>
        </p:txBody>
      </p:sp>
      <p:sp>
        <p:nvSpPr>
          <p:cNvPr id="476" name="Google Shape;476;p36"/>
          <p:cNvSpPr/>
          <p:nvPr/>
        </p:nvSpPr>
        <p:spPr>
          <a:xfrm>
            <a:off x="1418163" y="307078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txBox="1"/>
          <p:nvPr/>
        </p:nvSpPr>
        <p:spPr>
          <a:xfrm>
            <a:off x="1692250" y="3655417"/>
            <a:ext cx="2615700" cy="726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solidFill>
                  <a:srgbClr val="595959"/>
                </a:solidFill>
                <a:latin typeface="Work Sans"/>
                <a:ea typeface="Work Sans"/>
                <a:cs typeface="Work Sans"/>
                <a:sym typeface="Work Sans"/>
              </a:rPr>
              <a:t>using </a:t>
            </a:r>
            <a:r>
              <a:rPr b="1" lang="en" sz="1100">
                <a:solidFill>
                  <a:srgbClr val="595959"/>
                </a:solidFill>
                <a:latin typeface="Work Sans"/>
                <a:ea typeface="Work Sans"/>
                <a:cs typeface="Work Sans"/>
                <a:sym typeface="Work Sans"/>
              </a:rPr>
              <a:t>vector store</a:t>
            </a:r>
            <a:r>
              <a:rPr lang="en" sz="1100">
                <a:solidFill>
                  <a:srgbClr val="595959"/>
                </a:solidFill>
                <a:latin typeface="Work Sans"/>
                <a:ea typeface="Work Sans"/>
                <a:cs typeface="Work Sans"/>
                <a:sym typeface="Work Sans"/>
              </a:rPr>
              <a:t> to achieve </a:t>
            </a:r>
            <a:r>
              <a:rPr b="1" lang="en" sz="1100">
                <a:solidFill>
                  <a:srgbClr val="595959"/>
                </a:solidFill>
                <a:latin typeface="Work Sans"/>
                <a:ea typeface="Work Sans"/>
                <a:cs typeface="Work Sans"/>
                <a:sym typeface="Work Sans"/>
              </a:rPr>
              <a:t>intelligent function dispatch</a:t>
            </a:r>
            <a:r>
              <a:rPr lang="en" sz="1100">
                <a:solidFill>
                  <a:srgbClr val="595959"/>
                </a:solidFill>
                <a:latin typeface="Work Sans"/>
                <a:ea typeface="Work Sans"/>
                <a:cs typeface="Work Sans"/>
                <a:sym typeface="Work Sans"/>
              </a:rPr>
              <a:t> and ensuring </a:t>
            </a:r>
            <a:r>
              <a:rPr b="1" lang="en" sz="1100">
                <a:solidFill>
                  <a:srgbClr val="595959"/>
                </a:solidFill>
                <a:latin typeface="Work Sans"/>
                <a:ea typeface="Work Sans"/>
                <a:cs typeface="Work Sans"/>
                <a:sym typeface="Work Sans"/>
              </a:rPr>
              <a:t>accuracy on relevant topics </a:t>
            </a:r>
            <a:r>
              <a:rPr lang="en" sz="1100">
                <a:solidFill>
                  <a:srgbClr val="595959"/>
                </a:solidFill>
                <a:latin typeface="Work Sans"/>
                <a:ea typeface="Work Sans"/>
                <a:cs typeface="Work Sans"/>
                <a:sym typeface="Work Sans"/>
              </a:rPr>
              <a:t>while </a:t>
            </a:r>
            <a:r>
              <a:rPr b="1" lang="en" sz="1100">
                <a:solidFill>
                  <a:srgbClr val="595959"/>
                </a:solidFill>
                <a:latin typeface="Work Sans"/>
                <a:ea typeface="Work Sans"/>
                <a:cs typeface="Work Sans"/>
                <a:sym typeface="Work Sans"/>
              </a:rPr>
              <a:t>avoiding off-topic/sensitive content</a:t>
            </a:r>
            <a:endParaRPr b="1" sz="1100">
              <a:solidFill>
                <a:schemeClr val="dk1"/>
              </a:solidFill>
              <a:latin typeface="Work Sans"/>
              <a:ea typeface="Work Sans"/>
              <a:cs typeface="Work Sans"/>
              <a:sym typeface="Work Sans"/>
            </a:endParaRPr>
          </a:p>
          <a:p>
            <a:pPr indent="0" lvl="0" marL="0" rtl="0" algn="l">
              <a:spcBef>
                <a:spcPts val="1200"/>
              </a:spcBef>
              <a:spcAft>
                <a:spcPts val="0"/>
              </a:spcAft>
              <a:buNone/>
            </a:pPr>
            <a:r>
              <a:t/>
            </a:r>
            <a:endParaRPr sz="1600">
              <a:latin typeface="Work Sans"/>
              <a:ea typeface="Work Sans"/>
              <a:cs typeface="Work Sans"/>
              <a:sym typeface="Work Sans"/>
            </a:endParaRPr>
          </a:p>
        </p:txBody>
      </p:sp>
      <p:sp>
        <p:nvSpPr>
          <p:cNvPr id="478" name="Google Shape;478;p36"/>
          <p:cNvSpPr txBox="1"/>
          <p:nvPr/>
        </p:nvSpPr>
        <p:spPr>
          <a:xfrm>
            <a:off x="1692250" y="3143063"/>
            <a:ext cx="2929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Multi-Scenario Knowledge Base</a:t>
            </a:r>
            <a:endParaRPr b="1" sz="1500">
              <a:solidFill>
                <a:srgbClr val="FFFFFF"/>
              </a:solidFill>
              <a:latin typeface="Lexend Deca"/>
              <a:ea typeface="Lexend Deca"/>
              <a:cs typeface="Lexend Deca"/>
              <a:sym typeface="Lexend Deca"/>
            </a:endParaRPr>
          </a:p>
        </p:txBody>
      </p:sp>
      <p:sp>
        <p:nvSpPr>
          <p:cNvPr id="479" name="Google Shape;479;p36"/>
          <p:cNvSpPr txBox="1"/>
          <p:nvPr/>
        </p:nvSpPr>
        <p:spPr>
          <a:xfrm>
            <a:off x="643800" y="2898968"/>
            <a:ext cx="1226700" cy="69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14279B"/>
                </a:solidFill>
                <a:latin typeface="Lexend Deca"/>
                <a:ea typeface="Lexend Deca"/>
                <a:cs typeface="Lexend Deca"/>
                <a:sym typeface="Lexend Deca"/>
              </a:rPr>
              <a:t>03</a:t>
            </a:r>
            <a:endParaRPr b="1" sz="3600">
              <a:solidFill>
                <a:srgbClr val="14279B"/>
              </a:solidFill>
              <a:latin typeface="Lexend Deca"/>
              <a:ea typeface="Lexend Deca"/>
              <a:cs typeface="Lexend Deca"/>
              <a:sym typeface="Lexend Deca"/>
            </a:endParaRPr>
          </a:p>
        </p:txBody>
      </p:sp>
      <p:sp>
        <p:nvSpPr>
          <p:cNvPr id="480" name="Google Shape;480;p36"/>
          <p:cNvSpPr txBox="1"/>
          <p:nvPr/>
        </p:nvSpPr>
        <p:spPr>
          <a:xfrm flipH="1">
            <a:off x="4719950" y="3143075"/>
            <a:ext cx="2731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Personalized Study Material </a:t>
            </a:r>
            <a:endParaRPr b="1" sz="1500">
              <a:solidFill>
                <a:srgbClr val="FFFFFF"/>
              </a:solidFill>
              <a:latin typeface="Lexend Deca"/>
              <a:ea typeface="Lexend Deca"/>
              <a:cs typeface="Lexend Deca"/>
              <a:sym typeface="Lexend Deca"/>
            </a:endParaRPr>
          </a:p>
        </p:txBody>
      </p:sp>
      <p:sp>
        <p:nvSpPr>
          <p:cNvPr id="481" name="Google Shape;481;p36"/>
          <p:cNvSpPr txBox="1"/>
          <p:nvPr/>
        </p:nvSpPr>
        <p:spPr>
          <a:xfrm flipH="1">
            <a:off x="7273500" y="2898968"/>
            <a:ext cx="1226700" cy="69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600">
                <a:solidFill>
                  <a:srgbClr val="14279B"/>
                </a:solidFill>
                <a:latin typeface="Lexend Deca"/>
                <a:ea typeface="Lexend Deca"/>
                <a:cs typeface="Lexend Deca"/>
                <a:sym typeface="Lexend Deca"/>
              </a:rPr>
              <a:t>04</a:t>
            </a:r>
            <a:endParaRPr b="1" sz="3600">
              <a:solidFill>
                <a:srgbClr val="14279B"/>
              </a:solidFill>
              <a:latin typeface="Lexend Deca"/>
              <a:ea typeface="Lexend Deca"/>
              <a:cs typeface="Lexend Deca"/>
              <a:sym typeface="Lexend Deca"/>
            </a:endParaRPr>
          </a:p>
        </p:txBody>
      </p:sp>
      <p:sp>
        <p:nvSpPr>
          <p:cNvPr id="482" name="Google Shape;482;p36"/>
          <p:cNvSpPr txBox="1"/>
          <p:nvPr/>
        </p:nvSpPr>
        <p:spPr>
          <a:xfrm>
            <a:off x="4779100" y="2089179"/>
            <a:ext cx="2615700" cy="726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solidFill>
                  <a:srgbClr val="595959"/>
                </a:solidFill>
                <a:latin typeface="Work Sans"/>
                <a:ea typeface="Work Sans"/>
                <a:cs typeface="Work Sans"/>
                <a:sym typeface="Work Sans"/>
              </a:rPr>
              <a:t>Harnessing the ower of </a:t>
            </a:r>
            <a:r>
              <a:rPr b="1" lang="en" sz="1100">
                <a:solidFill>
                  <a:srgbClr val="595959"/>
                </a:solidFill>
                <a:latin typeface="Work Sans"/>
                <a:ea typeface="Work Sans"/>
                <a:cs typeface="Work Sans"/>
                <a:sym typeface="Work Sans"/>
              </a:rPr>
              <a:t>vector store</a:t>
            </a:r>
            <a:r>
              <a:rPr lang="en" sz="1100">
                <a:solidFill>
                  <a:srgbClr val="595959"/>
                </a:solidFill>
                <a:latin typeface="Work Sans"/>
                <a:ea typeface="Work Sans"/>
                <a:cs typeface="Work Sans"/>
                <a:sym typeface="Work Sans"/>
              </a:rPr>
              <a:t> for </a:t>
            </a:r>
            <a:r>
              <a:rPr b="1" lang="en" sz="1100">
                <a:solidFill>
                  <a:srgbClr val="595959"/>
                </a:solidFill>
                <a:latin typeface="Work Sans"/>
                <a:ea typeface="Work Sans"/>
                <a:cs typeface="Work Sans"/>
                <a:sym typeface="Work Sans"/>
              </a:rPr>
              <a:t>self-optimizing intelligence</a:t>
            </a:r>
            <a:r>
              <a:rPr lang="en" sz="1100">
                <a:solidFill>
                  <a:srgbClr val="595959"/>
                </a:solidFill>
                <a:latin typeface="Work Sans"/>
                <a:ea typeface="Work Sans"/>
                <a:cs typeface="Work Sans"/>
                <a:sym typeface="Work Sans"/>
              </a:rPr>
              <a:t> and </a:t>
            </a:r>
            <a:r>
              <a:rPr b="1" lang="en" sz="1100">
                <a:solidFill>
                  <a:srgbClr val="595959"/>
                </a:solidFill>
                <a:latin typeface="Work Sans"/>
                <a:ea typeface="Work Sans"/>
                <a:cs typeface="Work Sans"/>
                <a:sym typeface="Work Sans"/>
              </a:rPr>
              <a:t>adaptive learning</a:t>
            </a:r>
            <a:r>
              <a:rPr lang="en" sz="1100">
                <a:solidFill>
                  <a:srgbClr val="595959"/>
                </a:solidFill>
                <a:latin typeface="Work Sans"/>
                <a:ea typeface="Work Sans"/>
                <a:cs typeface="Work Sans"/>
                <a:sym typeface="Work Sans"/>
              </a:rPr>
              <a:t>. Never repeating the same mistake.</a:t>
            </a:r>
            <a:endParaRPr sz="1100">
              <a:solidFill>
                <a:srgbClr val="595959"/>
              </a:solidFill>
              <a:latin typeface="Work Sans"/>
              <a:ea typeface="Work Sans"/>
              <a:cs typeface="Work Sans"/>
              <a:sym typeface="Work Sans"/>
            </a:endParaRPr>
          </a:p>
          <a:p>
            <a:pPr indent="0" lvl="0" marL="0" rtl="0" algn="l">
              <a:lnSpc>
                <a:spcPct val="95000"/>
              </a:lnSpc>
              <a:spcBef>
                <a:spcPts val="1200"/>
              </a:spcBef>
              <a:spcAft>
                <a:spcPts val="0"/>
              </a:spcAft>
              <a:buNone/>
            </a:pPr>
            <a:r>
              <a:t/>
            </a:r>
            <a:endParaRPr sz="1100">
              <a:solidFill>
                <a:srgbClr val="595959"/>
              </a:solidFill>
              <a:latin typeface="Work Sans"/>
              <a:ea typeface="Work Sans"/>
              <a:cs typeface="Work Sans"/>
              <a:sym typeface="Work Sans"/>
            </a:endParaRPr>
          </a:p>
          <a:p>
            <a:pPr indent="0" lvl="0" marL="0" rtl="0" algn="l">
              <a:lnSpc>
                <a:spcPct val="95000"/>
              </a:lnSpc>
              <a:spcBef>
                <a:spcPts val="1200"/>
              </a:spcBef>
              <a:spcAft>
                <a:spcPts val="1200"/>
              </a:spcAft>
              <a:buNone/>
            </a:pPr>
            <a:r>
              <a:t/>
            </a:r>
            <a:endParaRPr sz="1100">
              <a:solidFill>
                <a:srgbClr val="595959"/>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7"/>
          <p:cNvSpPr txBox="1"/>
          <p:nvPr>
            <p:ph idx="1" type="body"/>
          </p:nvPr>
        </p:nvSpPr>
        <p:spPr>
          <a:xfrm>
            <a:off x="524424" y="295900"/>
            <a:ext cx="8236200" cy="409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2nd</a:t>
            </a:r>
            <a:r>
              <a:rPr lang="en" sz="5000"/>
              <a:t> Round Submission</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p:nvPr/>
        </p:nvSpPr>
        <p:spPr>
          <a:xfrm>
            <a:off x="706250" y="3246350"/>
            <a:ext cx="4266900" cy="433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txBox="1"/>
          <p:nvPr>
            <p:ph type="ctrTitle"/>
          </p:nvPr>
        </p:nvSpPr>
        <p:spPr>
          <a:xfrm>
            <a:off x="720000" y="1558050"/>
            <a:ext cx="4896900" cy="17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 Monitor </a:t>
            </a:r>
            <a:r>
              <a:rPr lang="en">
                <a:solidFill>
                  <a:schemeClr val="dk2"/>
                </a:solidFill>
              </a:rPr>
              <a:t>Pitch Deck</a:t>
            </a:r>
            <a:endParaRPr>
              <a:solidFill>
                <a:schemeClr val="dk2"/>
              </a:solidFill>
            </a:endParaRPr>
          </a:p>
        </p:txBody>
      </p:sp>
      <p:sp>
        <p:nvSpPr>
          <p:cNvPr id="494" name="Google Shape;494;p38"/>
          <p:cNvSpPr txBox="1"/>
          <p:nvPr>
            <p:ph idx="1" type="subTitle"/>
          </p:nvPr>
        </p:nvSpPr>
        <p:spPr>
          <a:xfrm>
            <a:off x="720000" y="3245938"/>
            <a:ext cx="42303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495" name="Google Shape;495;p38"/>
          <p:cNvPicPr preferRelativeResize="0"/>
          <p:nvPr/>
        </p:nvPicPr>
        <p:blipFill rotWithShape="1">
          <a:blip r:embed="rId3">
            <a:alphaModFix/>
          </a:blip>
          <a:srcRect b="0" l="0" r="0"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496" name="Google Shape;496;p38"/>
          <p:cNvGrpSpPr/>
          <p:nvPr/>
        </p:nvGrpSpPr>
        <p:grpSpPr>
          <a:xfrm>
            <a:off x="7526973" y="530839"/>
            <a:ext cx="332201" cy="324420"/>
            <a:chOff x="3380213" y="4209475"/>
            <a:chExt cx="403450" cy="394000"/>
          </a:xfrm>
        </p:grpSpPr>
        <p:sp>
          <p:nvSpPr>
            <p:cNvPr id="497" name="Google Shape;497;p3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38"/>
          <p:cNvGrpSpPr/>
          <p:nvPr/>
        </p:nvGrpSpPr>
        <p:grpSpPr>
          <a:xfrm>
            <a:off x="8054864" y="531011"/>
            <a:ext cx="369126" cy="324424"/>
            <a:chOff x="4467200" y="877100"/>
            <a:chExt cx="481825" cy="423475"/>
          </a:xfrm>
        </p:grpSpPr>
        <p:sp>
          <p:nvSpPr>
            <p:cNvPr id="501" name="Google Shape;501;p3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 name="Google Shape;502;p3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 name="Google Shape;503;p3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 name="Google Shape;504;p3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 name="Google Shape;505;p38"/>
          <p:cNvGrpSpPr/>
          <p:nvPr/>
        </p:nvGrpSpPr>
        <p:grpSpPr>
          <a:xfrm>
            <a:off x="8054884" y="4613755"/>
            <a:ext cx="332212" cy="332592"/>
            <a:chOff x="6674938" y="1490925"/>
            <a:chExt cx="393850" cy="394300"/>
          </a:xfrm>
        </p:grpSpPr>
        <p:sp>
          <p:nvSpPr>
            <p:cNvPr id="506" name="Google Shape;506;p38"/>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38"/>
          <p:cNvGrpSpPr/>
          <p:nvPr/>
        </p:nvGrpSpPr>
        <p:grpSpPr>
          <a:xfrm>
            <a:off x="7495358" y="4615864"/>
            <a:ext cx="332239" cy="328589"/>
            <a:chOff x="3385438" y="2850425"/>
            <a:chExt cx="398225" cy="393850"/>
          </a:xfrm>
        </p:grpSpPr>
        <p:sp>
          <p:nvSpPr>
            <p:cNvPr id="514" name="Google Shape;514;p38"/>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8"/>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Whatsapp Chatbot Pitch</a:t>
            </a:r>
            <a:endParaRPr b="1" sz="2000">
              <a:solidFill>
                <a:schemeClr val="lt1"/>
              </a:solidFill>
              <a:latin typeface="Lexend Deca"/>
              <a:ea typeface="Lexend Deca"/>
              <a:cs typeface="Lexend Deca"/>
              <a:sym typeface="Lexend Deca"/>
            </a:endParaRPr>
          </a:p>
        </p:txBody>
      </p:sp>
      <p:sp>
        <p:nvSpPr>
          <p:cNvPr id="519" name="Google Shape;519;p38"/>
          <p:cNvSpPr txBox="1"/>
          <p:nvPr/>
        </p:nvSpPr>
        <p:spPr>
          <a:xfrm>
            <a:off x="833325" y="4563150"/>
            <a:ext cx="65868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solidFill>
                  <a:schemeClr val="lt1"/>
                </a:solidFill>
                <a:latin typeface="Lexend Deca"/>
                <a:ea typeface="Lexend Deca"/>
                <a:cs typeface="Lexend Deca"/>
                <a:sym typeface="Lexend Deca"/>
              </a:rPr>
              <a:t>Attend class in a SMART way 🤩🤓   </a:t>
            </a:r>
            <a:endParaRPr b="1" sz="1700">
              <a:solidFill>
                <a:schemeClr val="lt1"/>
              </a:solidFill>
              <a:latin typeface="Lexend Deca"/>
              <a:ea typeface="Lexend Deca"/>
              <a:cs typeface="Lexend Deca"/>
              <a:sym typeface="Lexend Deca"/>
            </a:endParaRPr>
          </a:p>
        </p:txBody>
      </p:sp>
      <p:sp>
        <p:nvSpPr>
          <p:cNvPr id="520" name="Google Shape;520;p38"/>
          <p:cNvSpPr/>
          <p:nvPr/>
        </p:nvSpPr>
        <p:spPr>
          <a:xfrm flipH="1">
            <a:off x="6146740" y="2517633"/>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Shjie </a:t>
            </a:r>
            <a:r>
              <a:rPr lang="en" sz="1800" u="sng">
                <a:solidFill>
                  <a:schemeClr val="lt1"/>
                </a:solidFill>
                <a:latin typeface="Lexend Deca"/>
                <a:ea typeface="Lexend Deca"/>
                <a:cs typeface="Lexend Deca"/>
                <a:sym typeface="Lexend Deca"/>
              </a:rPr>
              <a:t>Huang</a:t>
            </a:r>
            <a:r>
              <a:rPr lang="en" sz="1800">
                <a:solidFill>
                  <a:schemeClr val="lt1"/>
                </a:solidFill>
                <a:latin typeface="Lexend Deca"/>
                <a:ea typeface="Lexend Deca"/>
                <a:cs typeface="Lexend Deca"/>
                <a:sym typeface="Lexend Deca"/>
              </a:rPr>
              <a:t> 😄 </a:t>
            </a:r>
            <a:endParaRPr/>
          </a:p>
        </p:txBody>
      </p:sp>
      <p:sp>
        <p:nvSpPr>
          <p:cNvPr id="521" name="Google Shape;521;p38"/>
          <p:cNvSpPr/>
          <p:nvPr/>
        </p:nvSpPr>
        <p:spPr>
          <a:xfrm>
            <a:off x="8325663" y="19699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8325663" y="33376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8"/>
          <p:cNvGrpSpPr/>
          <p:nvPr/>
        </p:nvGrpSpPr>
        <p:grpSpPr>
          <a:xfrm>
            <a:off x="5939188" y="1251949"/>
            <a:ext cx="2332450" cy="2969256"/>
            <a:chOff x="5939188" y="1251949"/>
            <a:chExt cx="2332450" cy="2969256"/>
          </a:xfrm>
        </p:grpSpPr>
        <p:sp>
          <p:nvSpPr>
            <p:cNvPr id="524" name="Google Shape;524;p38"/>
            <p:cNvSpPr/>
            <p:nvPr/>
          </p:nvSpPr>
          <p:spPr>
            <a:xfrm>
              <a:off x="5939224" y="3178369"/>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  Yuxin </a:t>
              </a:r>
              <a:r>
                <a:rPr lang="en" sz="1800" u="sng">
                  <a:solidFill>
                    <a:schemeClr val="lt1"/>
                  </a:solidFill>
                  <a:latin typeface="Lexend Deca"/>
                  <a:ea typeface="Lexend Deca"/>
                  <a:cs typeface="Lexend Deca"/>
                  <a:sym typeface="Lexend Deca"/>
                </a:rPr>
                <a:t>Chen</a:t>
              </a:r>
              <a:r>
                <a:rPr lang="en" sz="1800">
                  <a:solidFill>
                    <a:schemeClr val="lt1"/>
                  </a:solidFill>
                  <a:latin typeface="Lexend Deca"/>
                  <a:ea typeface="Lexend Deca"/>
                  <a:cs typeface="Lexend Deca"/>
                  <a:sym typeface="Lexend Deca"/>
                </a:rPr>
                <a:t> 😊</a:t>
              </a:r>
              <a:endParaRPr/>
            </a:p>
          </p:txBody>
        </p:sp>
        <p:sp>
          <p:nvSpPr>
            <p:cNvPr id="525" name="Google Shape;525;p38"/>
            <p:cNvSpPr/>
            <p:nvPr/>
          </p:nvSpPr>
          <p:spPr>
            <a:xfrm flipH="1">
              <a:off x="6092665" y="3787458"/>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Xianrui </a:t>
              </a:r>
              <a:r>
                <a:rPr lang="en" sz="1800" u="sng">
                  <a:solidFill>
                    <a:schemeClr val="lt1"/>
                  </a:solidFill>
                  <a:latin typeface="Lexend Deca"/>
                  <a:ea typeface="Lexend Deca"/>
                  <a:cs typeface="Lexend Deca"/>
                  <a:sym typeface="Lexend Deca"/>
                </a:rPr>
                <a:t>He</a:t>
              </a:r>
              <a:r>
                <a:rPr lang="en" sz="1800">
                  <a:solidFill>
                    <a:schemeClr val="lt1"/>
                  </a:solidFill>
                  <a:latin typeface="Lexend Deca"/>
                  <a:ea typeface="Lexend Deca"/>
                  <a:cs typeface="Lexend Deca"/>
                  <a:sym typeface="Lexend Deca"/>
                </a:rPr>
                <a:t> 🤓</a:t>
              </a:r>
              <a:r>
                <a:rPr lang="en" sz="1800" u="sng">
                  <a:solidFill>
                    <a:schemeClr val="lt1"/>
                  </a:solidFill>
                  <a:latin typeface="Lexend Deca"/>
                  <a:ea typeface="Lexend Deca"/>
                  <a:cs typeface="Lexend Deca"/>
                  <a:sym typeface="Lexend Deca"/>
                </a:rPr>
                <a:t> </a:t>
              </a:r>
              <a:endParaRPr/>
            </a:p>
          </p:txBody>
        </p:sp>
        <p:sp>
          <p:nvSpPr>
            <p:cNvPr id="526" name="Google Shape;526;p38"/>
            <p:cNvSpPr/>
            <p:nvPr/>
          </p:nvSpPr>
          <p:spPr>
            <a:xfrm>
              <a:off x="5939188" y="1868896"/>
              <a:ext cx="2179000" cy="432012"/>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  Yao </a:t>
              </a:r>
              <a:r>
                <a:rPr lang="en" sz="1800" u="sng">
                  <a:solidFill>
                    <a:schemeClr val="lt1"/>
                  </a:solidFill>
                  <a:latin typeface="Lexend Deca"/>
                  <a:ea typeface="Lexend Deca"/>
                  <a:cs typeface="Lexend Deca"/>
                  <a:sym typeface="Lexend Deca"/>
                </a:rPr>
                <a:t>Chen</a:t>
              </a:r>
              <a:r>
                <a:rPr lang="en" sz="1800">
                  <a:solidFill>
                    <a:schemeClr val="lt1"/>
                  </a:solidFill>
                  <a:latin typeface="Lexend Deca"/>
                  <a:ea typeface="Lexend Deca"/>
                  <a:cs typeface="Lexend Deca"/>
                  <a:sym typeface="Lexend Deca"/>
                </a:rPr>
                <a:t> 😎</a:t>
              </a:r>
              <a:endParaRPr/>
            </a:p>
          </p:txBody>
        </p:sp>
        <p:sp>
          <p:nvSpPr>
            <p:cNvPr id="527" name="Google Shape;527;p38"/>
            <p:cNvSpPr/>
            <p:nvPr/>
          </p:nvSpPr>
          <p:spPr>
            <a:xfrm flipH="1">
              <a:off x="6092638" y="1251949"/>
              <a:ext cx="2179000" cy="432012"/>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Kitlong </a:t>
              </a:r>
              <a:r>
                <a:rPr lang="en" sz="1800" u="sng">
                  <a:solidFill>
                    <a:schemeClr val="lt1"/>
                  </a:solidFill>
                  <a:latin typeface="Lexend Deca"/>
                  <a:ea typeface="Lexend Deca"/>
                  <a:cs typeface="Lexend Deca"/>
                  <a:sym typeface="Lexend Deca"/>
                </a:rPr>
                <a:t>Wong</a:t>
              </a:r>
              <a:r>
                <a:rPr lang="en" sz="1800">
                  <a:solidFill>
                    <a:schemeClr val="lt1"/>
                  </a:solidFill>
                  <a:latin typeface="Lexend Deca"/>
                  <a:ea typeface="Lexend Deca"/>
                  <a:cs typeface="Lexend Deca"/>
                  <a:sym typeface="Lexend Deca"/>
                </a:rPr>
                <a:t> 🤩</a:t>
              </a:r>
              <a:endParaRPr sz="1800">
                <a:solidFill>
                  <a:schemeClr val="lt1"/>
                </a:solidFill>
                <a:latin typeface="Lexend Deca"/>
                <a:ea typeface="Lexend Deca"/>
                <a:cs typeface="Lexend Deca"/>
                <a:sym typeface="Lexend Deca"/>
              </a:endParaRPr>
            </a:p>
          </p:txBody>
        </p:sp>
      </p:grpSp>
      <p:sp>
        <p:nvSpPr>
          <p:cNvPr id="528" name="Google Shape;528;p38"/>
          <p:cNvSpPr/>
          <p:nvPr/>
        </p:nvSpPr>
        <p:spPr>
          <a:xfrm>
            <a:off x="5851438" y="39236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5851438" y="26105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5851438" y="13966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38"/>
          <p:cNvPicPr preferRelativeResize="0"/>
          <p:nvPr/>
        </p:nvPicPr>
        <p:blipFill>
          <a:blip r:embed="rId4">
            <a:alphaModFix/>
          </a:blip>
          <a:stretch>
            <a:fillRect/>
          </a:stretch>
        </p:blipFill>
        <p:spPr>
          <a:xfrm>
            <a:off x="4572000" y="2263650"/>
            <a:ext cx="855150" cy="855150"/>
          </a:xfrm>
          <a:prstGeom prst="rect">
            <a:avLst/>
          </a:prstGeom>
          <a:noFill/>
          <a:ln>
            <a:noFill/>
          </a:ln>
        </p:spPr>
      </p:pic>
      <p:pic>
        <p:nvPicPr>
          <p:cNvPr id="532" name="Google Shape;532;p38"/>
          <p:cNvPicPr preferRelativeResize="0"/>
          <p:nvPr/>
        </p:nvPicPr>
        <p:blipFill>
          <a:blip r:embed="rId3">
            <a:alphaModFix/>
          </a:blip>
          <a:stretch>
            <a:fillRect/>
          </a:stretch>
        </p:blipFill>
        <p:spPr>
          <a:xfrm>
            <a:off x="4752701" y="2444324"/>
            <a:ext cx="493755" cy="49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39"/>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538" name="Google Shape;538;p39"/>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Class Monitor</a:t>
            </a:r>
            <a:endParaRPr sz="2400">
              <a:solidFill>
                <a:schemeClr val="lt1"/>
              </a:solidFill>
            </a:endParaRPr>
          </a:p>
        </p:txBody>
      </p:sp>
      <p:sp>
        <p:nvSpPr>
          <p:cNvPr id="539" name="Google Shape;539;p39"/>
          <p:cNvSpPr/>
          <p:nvPr/>
        </p:nvSpPr>
        <p:spPr>
          <a:xfrm flipH="1">
            <a:off x="4582720" y="1511705"/>
            <a:ext cx="3841279" cy="1389008"/>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758388" y="1878542"/>
            <a:ext cx="3336923" cy="1798512"/>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txBox="1"/>
          <p:nvPr>
            <p:ph idx="4294967295" type="title"/>
          </p:nvPr>
        </p:nvSpPr>
        <p:spPr>
          <a:xfrm>
            <a:off x="1100475" y="2149150"/>
            <a:ext cx="2994900" cy="13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700">
                <a:solidFill>
                  <a:schemeClr val="lt1"/>
                </a:solidFill>
              </a:rPr>
              <a:t>01</a:t>
            </a:r>
            <a:endParaRPr sz="8700">
              <a:solidFill>
                <a:schemeClr val="lt1"/>
              </a:solidFill>
            </a:endParaRPr>
          </a:p>
        </p:txBody>
      </p:sp>
      <p:sp>
        <p:nvSpPr>
          <p:cNvPr id="542" name="Google Shape;542;p39"/>
          <p:cNvSpPr/>
          <p:nvPr/>
        </p:nvSpPr>
        <p:spPr>
          <a:xfrm>
            <a:off x="8262163" y="21255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835913" y="26971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txBox="1"/>
          <p:nvPr>
            <p:ph idx="4294967295" type="ctrTitle"/>
          </p:nvPr>
        </p:nvSpPr>
        <p:spPr>
          <a:xfrm>
            <a:off x="4686825" y="1482425"/>
            <a:ext cx="3413700" cy="13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Background</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40"/>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550" name="Google Shape;550;p40"/>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Problem Statement</a:t>
            </a:r>
            <a:endParaRPr sz="2400">
              <a:solidFill>
                <a:schemeClr val="lt1"/>
              </a:solidFill>
            </a:endParaRPr>
          </a:p>
        </p:txBody>
      </p:sp>
      <p:sp>
        <p:nvSpPr>
          <p:cNvPr id="551" name="Google Shape;551;p40"/>
          <p:cNvSpPr txBox="1"/>
          <p:nvPr>
            <p:ph idx="4294967295" type="title"/>
          </p:nvPr>
        </p:nvSpPr>
        <p:spPr>
          <a:xfrm>
            <a:off x="1056075" y="2340213"/>
            <a:ext cx="2791800" cy="6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Introduction</a:t>
            </a:r>
            <a:endParaRPr>
              <a:solidFill>
                <a:schemeClr val="lt1"/>
              </a:solidFill>
            </a:endParaRPr>
          </a:p>
        </p:txBody>
      </p:sp>
      <p:grpSp>
        <p:nvGrpSpPr>
          <p:cNvPr id="552" name="Google Shape;552;p40"/>
          <p:cNvGrpSpPr/>
          <p:nvPr/>
        </p:nvGrpSpPr>
        <p:grpSpPr>
          <a:xfrm>
            <a:off x="8054884" y="4613755"/>
            <a:ext cx="332212" cy="332592"/>
            <a:chOff x="6674938" y="1490925"/>
            <a:chExt cx="393850" cy="394300"/>
          </a:xfrm>
        </p:grpSpPr>
        <p:sp>
          <p:nvSpPr>
            <p:cNvPr id="553" name="Google Shape;553;p40"/>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0"/>
          <p:cNvGrpSpPr/>
          <p:nvPr/>
        </p:nvGrpSpPr>
        <p:grpSpPr>
          <a:xfrm>
            <a:off x="7495358" y="4615864"/>
            <a:ext cx="332239" cy="328589"/>
            <a:chOff x="3385438" y="2850425"/>
            <a:chExt cx="398225" cy="393850"/>
          </a:xfrm>
        </p:grpSpPr>
        <p:sp>
          <p:nvSpPr>
            <p:cNvPr id="561" name="Google Shape;561;p40"/>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0"/>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pic>
        <p:nvPicPr>
          <p:cNvPr id="566" name="Google Shape;566;p40"/>
          <p:cNvPicPr preferRelativeResize="0"/>
          <p:nvPr/>
        </p:nvPicPr>
        <p:blipFill rotWithShape="1">
          <a:blip r:embed="rId4">
            <a:alphaModFix/>
          </a:blip>
          <a:srcRect b="0" l="0" r="0" t="0"/>
          <a:stretch/>
        </p:blipFill>
        <p:spPr>
          <a:xfrm>
            <a:off x="4193485" y="1175553"/>
            <a:ext cx="528900" cy="531300"/>
          </a:xfrm>
          <a:prstGeom prst="ellipse">
            <a:avLst/>
          </a:prstGeom>
          <a:noFill/>
          <a:ln cap="flat" cmpd="sng" w="114300">
            <a:solidFill>
              <a:srgbClr val="5C7AEA"/>
            </a:solidFill>
            <a:prstDash val="solid"/>
            <a:round/>
            <a:headEnd len="sm" w="sm" type="none"/>
            <a:tailEnd len="sm" w="sm" type="none"/>
          </a:ln>
        </p:spPr>
      </p:pic>
      <p:pic>
        <p:nvPicPr>
          <p:cNvPr id="567" name="Google Shape;567;p40"/>
          <p:cNvPicPr preferRelativeResize="0"/>
          <p:nvPr/>
        </p:nvPicPr>
        <p:blipFill rotWithShape="1">
          <a:blip r:embed="rId5">
            <a:alphaModFix/>
          </a:blip>
          <a:srcRect b="0" l="0" r="0" t="0"/>
          <a:stretch/>
        </p:blipFill>
        <p:spPr>
          <a:xfrm>
            <a:off x="2996989" y="2675720"/>
            <a:ext cx="528900" cy="531300"/>
          </a:xfrm>
          <a:prstGeom prst="ellipse">
            <a:avLst/>
          </a:prstGeom>
          <a:noFill/>
          <a:ln cap="flat" cmpd="sng" w="114300">
            <a:solidFill>
              <a:srgbClr val="5C7AEA"/>
            </a:solidFill>
            <a:prstDash val="solid"/>
            <a:round/>
            <a:headEnd len="sm" w="sm" type="none"/>
            <a:tailEnd len="sm" w="sm" type="none"/>
          </a:ln>
        </p:spPr>
      </p:pic>
      <p:pic>
        <p:nvPicPr>
          <p:cNvPr id="568" name="Google Shape;568;p40"/>
          <p:cNvPicPr preferRelativeResize="0"/>
          <p:nvPr/>
        </p:nvPicPr>
        <p:blipFill rotWithShape="1">
          <a:blip r:embed="rId6">
            <a:alphaModFix/>
          </a:blip>
          <a:srcRect b="0" l="0" r="0" t="0"/>
          <a:stretch/>
        </p:blipFill>
        <p:spPr>
          <a:xfrm>
            <a:off x="5390007" y="2675720"/>
            <a:ext cx="528900" cy="531300"/>
          </a:xfrm>
          <a:prstGeom prst="ellipse">
            <a:avLst/>
          </a:prstGeom>
          <a:noFill/>
          <a:ln cap="flat" cmpd="sng" w="114300">
            <a:solidFill>
              <a:srgbClr val="5C7AEA"/>
            </a:solidFill>
            <a:prstDash val="solid"/>
            <a:round/>
            <a:headEnd len="sm" w="sm" type="none"/>
            <a:tailEnd len="sm" w="sm" type="none"/>
          </a:ln>
        </p:spPr>
      </p:pic>
      <p:cxnSp>
        <p:nvCxnSpPr>
          <p:cNvPr id="569" name="Google Shape;569;p40"/>
          <p:cNvCxnSpPr>
            <a:stCxn id="566" idx="3"/>
            <a:endCxn id="567" idx="7"/>
          </p:cNvCxnSpPr>
          <p:nvPr/>
        </p:nvCxnSpPr>
        <p:spPr>
          <a:xfrm flipH="1">
            <a:off x="3448341" y="1629046"/>
            <a:ext cx="822600" cy="1124400"/>
          </a:xfrm>
          <a:prstGeom prst="straightConnector1">
            <a:avLst/>
          </a:prstGeom>
          <a:noFill/>
          <a:ln cap="flat" cmpd="sng" w="114300">
            <a:solidFill>
              <a:srgbClr val="5C7AEA"/>
            </a:solidFill>
            <a:prstDash val="solid"/>
            <a:round/>
            <a:headEnd len="med" w="med" type="none"/>
            <a:tailEnd len="med" w="med" type="none"/>
          </a:ln>
        </p:spPr>
      </p:cxnSp>
      <p:cxnSp>
        <p:nvCxnSpPr>
          <p:cNvPr id="570" name="Google Shape;570;p40"/>
          <p:cNvCxnSpPr>
            <a:stCxn id="566" idx="5"/>
            <a:endCxn id="568" idx="1"/>
          </p:cNvCxnSpPr>
          <p:nvPr/>
        </p:nvCxnSpPr>
        <p:spPr>
          <a:xfrm>
            <a:off x="4644930" y="1629046"/>
            <a:ext cx="822600" cy="1124400"/>
          </a:xfrm>
          <a:prstGeom prst="straightConnector1">
            <a:avLst/>
          </a:prstGeom>
          <a:noFill/>
          <a:ln cap="flat" cmpd="sng" w="114300">
            <a:solidFill>
              <a:srgbClr val="5C7AEA"/>
            </a:solidFill>
            <a:prstDash val="solid"/>
            <a:round/>
            <a:headEnd len="med" w="med" type="none"/>
            <a:tailEnd len="med" w="med" type="none"/>
          </a:ln>
        </p:spPr>
      </p:cxnSp>
      <p:cxnSp>
        <p:nvCxnSpPr>
          <p:cNvPr id="571" name="Google Shape;571;p40"/>
          <p:cNvCxnSpPr>
            <a:stCxn id="567" idx="6"/>
            <a:endCxn id="568" idx="2"/>
          </p:cNvCxnSpPr>
          <p:nvPr/>
        </p:nvCxnSpPr>
        <p:spPr>
          <a:xfrm>
            <a:off x="3525889" y="2941370"/>
            <a:ext cx="1864200" cy="0"/>
          </a:xfrm>
          <a:prstGeom prst="straightConnector1">
            <a:avLst/>
          </a:prstGeom>
          <a:noFill/>
          <a:ln cap="flat" cmpd="sng" w="114300">
            <a:solidFill>
              <a:srgbClr val="5C7AEA"/>
            </a:solidFill>
            <a:prstDash val="solid"/>
            <a:round/>
            <a:headEnd len="med" w="med" type="none"/>
            <a:tailEnd len="med" w="med" type="none"/>
          </a:ln>
        </p:spPr>
      </p:cxnSp>
      <p:sp>
        <p:nvSpPr>
          <p:cNvPr id="572" name="Google Shape;572;p40"/>
          <p:cNvSpPr txBox="1"/>
          <p:nvPr/>
        </p:nvSpPr>
        <p:spPr>
          <a:xfrm>
            <a:off x="5834525" y="3642713"/>
            <a:ext cx="3303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  Limited or no opportunities to ask questions or clarify doubts during or after class.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Shy or reluctant to speak up or participate in class activities due to fear of making mistakes or being judged.</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Out-of-class supplementary materials are boring or too difficult. </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573" name="Google Shape;573;p40"/>
          <p:cNvSpPr txBox="1"/>
          <p:nvPr/>
        </p:nvSpPr>
        <p:spPr>
          <a:xfrm>
            <a:off x="116400" y="3446974"/>
            <a:ext cx="2880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Lack of regular and effective communication with parents about their children's learning goals, achievements, and challenges.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Lack of parental involvement and support in their children's learning process and outcomes.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Lack of feedback from parents on their satisfaction and expectations of the teacher and the class.</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574" name="Google Shape;574;p40"/>
          <p:cNvSpPr txBox="1"/>
          <p:nvPr/>
        </p:nvSpPr>
        <p:spPr>
          <a:xfrm>
            <a:off x="5834513" y="85541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575" name="Google Shape;575;p40"/>
          <p:cNvSpPr/>
          <p:nvPr/>
        </p:nvSpPr>
        <p:spPr>
          <a:xfrm>
            <a:off x="5386075" y="8239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8140063" y="8893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nvSpPr>
        <p:spPr>
          <a:xfrm>
            <a:off x="5627836" y="7418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Teacher 👩‍🏫  </a:t>
            </a:r>
            <a:endParaRPr b="1" sz="1800">
              <a:solidFill>
                <a:srgbClr val="FFFFFF"/>
              </a:solidFill>
              <a:latin typeface="Lexend Deca"/>
              <a:ea typeface="Lexend Deca"/>
              <a:cs typeface="Lexend Deca"/>
              <a:sym typeface="Lexend Deca"/>
            </a:endParaRPr>
          </a:p>
        </p:txBody>
      </p:sp>
      <p:sp>
        <p:nvSpPr>
          <p:cNvPr id="578" name="Google Shape;578;p40"/>
          <p:cNvSpPr txBox="1"/>
          <p:nvPr/>
        </p:nvSpPr>
        <p:spPr>
          <a:xfrm>
            <a:off x="5659825" y="1130300"/>
            <a:ext cx="3538800" cy="1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Challenging to monitor individual student needs and provide personalized instruction and feedback.</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Difficulty in selecting suitable and engaging personalized out-of-class materials for each student.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3. Hard to accurately measure and report comprehensive student learning progress and abilities.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900">
              <a:solidFill>
                <a:srgbClr val="595959"/>
              </a:solidFill>
              <a:latin typeface="Work Sans"/>
              <a:ea typeface="Work Sans"/>
              <a:cs typeface="Work Sans"/>
              <a:sym typeface="Work Sans"/>
            </a:endParaRPr>
          </a:p>
        </p:txBody>
      </p:sp>
      <p:sp>
        <p:nvSpPr>
          <p:cNvPr id="579" name="Google Shape;579;p40"/>
          <p:cNvSpPr txBox="1"/>
          <p:nvPr/>
        </p:nvSpPr>
        <p:spPr>
          <a:xfrm>
            <a:off x="483763" y="311111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580" name="Google Shape;580;p40"/>
          <p:cNvSpPr/>
          <p:nvPr/>
        </p:nvSpPr>
        <p:spPr>
          <a:xfrm>
            <a:off x="35325" y="30796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a:off x="2789313" y="31450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txBox="1"/>
          <p:nvPr/>
        </p:nvSpPr>
        <p:spPr>
          <a:xfrm>
            <a:off x="277086" y="29975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Parent 👨‍👩‍👦</a:t>
            </a:r>
            <a:endParaRPr b="1" sz="1800">
              <a:solidFill>
                <a:srgbClr val="FFFFFF"/>
              </a:solidFill>
              <a:latin typeface="Lexend Deca"/>
              <a:ea typeface="Lexend Deca"/>
              <a:cs typeface="Lexend Deca"/>
              <a:sym typeface="Lexend Deca"/>
            </a:endParaRPr>
          </a:p>
        </p:txBody>
      </p:sp>
      <p:sp>
        <p:nvSpPr>
          <p:cNvPr id="583" name="Google Shape;583;p40"/>
          <p:cNvSpPr txBox="1"/>
          <p:nvPr/>
        </p:nvSpPr>
        <p:spPr>
          <a:xfrm>
            <a:off x="309075" y="3386000"/>
            <a:ext cx="3538800" cy="142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Limited communication with parents regarding students' learning goals, achievements, and challenges.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Inadequate parental involvement and support in the learning process.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rPr lang="en" sz="900">
                <a:solidFill>
                  <a:srgbClr val="595959"/>
                </a:solidFill>
                <a:latin typeface="Work Sans"/>
                <a:ea typeface="Work Sans"/>
                <a:cs typeface="Work Sans"/>
                <a:sym typeface="Work Sans"/>
              </a:rPr>
              <a:t>3. Absence of parental feedback on teacher satisfaction and class expectations.</a:t>
            </a:r>
            <a:endParaRPr sz="900">
              <a:solidFill>
                <a:srgbClr val="595959"/>
              </a:solidFill>
              <a:latin typeface="Work Sans"/>
              <a:ea typeface="Work Sans"/>
              <a:cs typeface="Work Sans"/>
              <a:sym typeface="Work Sans"/>
            </a:endParaRPr>
          </a:p>
        </p:txBody>
      </p:sp>
      <p:sp>
        <p:nvSpPr>
          <p:cNvPr id="584" name="Google Shape;584;p40"/>
          <p:cNvSpPr txBox="1"/>
          <p:nvPr/>
        </p:nvSpPr>
        <p:spPr>
          <a:xfrm>
            <a:off x="5774013" y="314466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585" name="Google Shape;585;p40"/>
          <p:cNvSpPr/>
          <p:nvPr/>
        </p:nvSpPr>
        <p:spPr>
          <a:xfrm>
            <a:off x="6071875" y="30796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8825863" y="31450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txBox="1"/>
          <p:nvPr/>
        </p:nvSpPr>
        <p:spPr>
          <a:xfrm>
            <a:off x="6313636" y="29975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Student 👨‍🎓</a:t>
            </a:r>
            <a:endParaRPr b="1" sz="1800">
              <a:solidFill>
                <a:srgbClr val="FFFFFF"/>
              </a:solidFill>
              <a:latin typeface="Lexend Deca"/>
              <a:ea typeface="Lexend Deca"/>
              <a:cs typeface="Lexend Deca"/>
              <a:sym typeface="Lexend Deca"/>
            </a:endParaRPr>
          </a:p>
        </p:txBody>
      </p:sp>
      <p:sp>
        <p:nvSpPr>
          <p:cNvPr id="588" name="Google Shape;588;p40"/>
          <p:cNvSpPr txBox="1"/>
          <p:nvPr/>
        </p:nvSpPr>
        <p:spPr>
          <a:xfrm>
            <a:off x="5599325" y="3419550"/>
            <a:ext cx="3538800" cy="1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Limited chances for students to ask questions or seek clarification during or after class.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Students' reluctance to participate in class activities due to fear of making mistakes or judgment.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3. Out-of-class supplementary materials that are dull or difficult.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900">
              <a:solidFill>
                <a:srgbClr val="595959"/>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1"/>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594" name="Google Shape;594;p41"/>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Market Opportunity</a:t>
            </a:r>
            <a:endParaRPr sz="2400">
              <a:solidFill>
                <a:schemeClr val="lt1"/>
              </a:solidFill>
            </a:endParaRPr>
          </a:p>
        </p:txBody>
      </p:sp>
      <p:sp>
        <p:nvSpPr>
          <p:cNvPr id="595" name="Google Shape;595;p41"/>
          <p:cNvSpPr txBox="1"/>
          <p:nvPr/>
        </p:nvSpPr>
        <p:spPr>
          <a:xfrm>
            <a:off x="982625" y="945638"/>
            <a:ext cx="3538800" cy="14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595959"/>
                </a:solidFill>
                <a:latin typeface="Work Sans"/>
                <a:ea typeface="Work Sans"/>
                <a:cs typeface="Work Sans"/>
                <a:sym typeface="Work Sans"/>
              </a:rPr>
              <a:t>The </a:t>
            </a:r>
            <a:r>
              <a:rPr b="1" lang="en" sz="1100">
                <a:solidFill>
                  <a:srgbClr val="595959"/>
                </a:solidFill>
                <a:latin typeface="Work Sans"/>
                <a:ea typeface="Work Sans"/>
                <a:cs typeface="Work Sans"/>
                <a:sym typeface="Work Sans"/>
              </a:rPr>
              <a:t>educational market</a:t>
            </a:r>
            <a:r>
              <a:rPr lang="en" sz="1100">
                <a:solidFill>
                  <a:srgbClr val="595959"/>
                </a:solidFill>
                <a:latin typeface="Work Sans"/>
                <a:ea typeface="Work Sans"/>
                <a:cs typeface="Work Sans"/>
                <a:sym typeface="Work Sans"/>
              </a:rPr>
              <a:t>, Language Learning market is </a:t>
            </a:r>
            <a:r>
              <a:rPr b="1" lang="en" sz="1100">
                <a:solidFill>
                  <a:srgbClr val="595959"/>
                </a:solidFill>
                <a:latin typeface="Work Sans"/>
                <a:ea typeface="Work Sans"/>
                <a:cs typeface="Work Sans"/>
                <a:sym typeface="Work Sans"/>
              </a:rPr>
              <a:t>massive</a:t>
            </a:r>
            <a:r>
              <a:rPr lang="en" sz="1100">
                <a:solidFill>
                  <a:srgbClr val="595959"/>
                </a:solidFill>
                <a:latin typeface="Work Sans"/>
                <a:ea typeface="Work Sans"/>
                <a:cs typeface="Work Sans"/>
                <a:sym typeface="Work Sans"/>
              </a:rPr>
              <a:t>.</a:t>
            </a:r>
            <a:endParaRPr sz="11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rPr lang="en" sz="900">
                <a:solidFill>
                  <a:srgbClr val="595959"/>
                </a:solidFill>
                <a:latin typeface="Work Sans"/>
                <a:ea typeface="Work Sans"/>
                <a:cs typeface="Work Sans"/>
                <a:sym typeface="Work Sans"/>
              </a:rPr>
              <a:t> </a:t>
            </a:r>
            <a:endParaRPr sz="900">
              <a:solidFill>
                <a:srgbClr val="595959"/>
              </a:solidFill>
              <a:latin typeface="Work Sans"/>
              <a:ea typeface="Work Sans"/>
              <a:cs typeface="Work Sans"/>
              <a:sym typeface="Work Sans"/>
            </a:endParaRPr>
          </a:p>
        </p:txBody>
      </p:sp>
      <p:pic>
        <p:nvPicPr>
          <p:cNvPr id="596" name="Google Shape;596;p41"/>
          <p:cNvPicPr preferRelativeResize="0"/>
          <p:nvPr/>
        </p:nvPicPr>
        <p:blipFill rotWithShape="1">
          <a:blip r:embed="rId4">
            <a:alphaModFix/>
          </a:blip>
          <a:srcRect b="29991" l="0" r="29203" t="0"/>
          <a:stretch/>
        </p:blipFill>
        <p:spPr>
          <a:xfrm>
            <a:off x="5163650" y="1669801"/>
            <a:ext cx="3055051" cy="2868151"/>
          </a:xfrm>
          <a:prstGeom prst="rect">
            <a:avLst/>
          </a:prstGeom>
          <a:noFill/>
          <a:ln>
            <a:noFill/>
          </a:ln>
        </p:spPr>
      </p:pic>
      <p:pic>
        <p:nvPicPr>
          <p:cNvPr id="597" name="Google Shape;597;p41"/>
          <p:cNvPicPr preferRelativeResize="0"/>
          <p:nvPr/>
        </p:nvPicPr>
        <p:blipFill>
          <a:blip r:embed="rId5">
            <a:alphaModFix/>
          </a:blip>
          <a:stretch>
            <a:fillRect/>
          </a:stretch>
        </p:blipFill>
        <p:spPr>
          <a:xfrm>
            <a:off x="1527625" y="1959425"/>
            <a:ext cx="2448799" cy="211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42"/>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03" name="Google Shape;603;p42"/>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Unique Selling Point</a:t>
            </a:r>
            <a:endParaRPr sz="2400">
              <a:solidFill>
                <a:schemeClr val="lt1"/>
              </a:solidFill>
            </a:endParaRPr>
          </a:p>
        </p:txBody>
      </p:sp>
      <p:sp>
        <p:nvSpPr>
          <p:cNvPr id="604" name="Google Shape;604;p42"/>
          <p:cNvSpPr/>
          <p:nvPr/>
        </p:nvSpPr>
        <p:spPr>
          <a:xfrm>
            <a:off x="1009476" y="34076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3885563" y="36023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922026" y="1686938"/>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flipH="1">
            <a:off x="5421401" y="24585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3798113" y="18816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5157288" y="26532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txBox="1"/>
          <p:nvPr/>
        </p:nvSpPr>
        <p:spPr>
          <a:xfrm>
            <a:off x="685525" y="2171188"/>
            <a:ext cx="4054500" cy="72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Based on WhatsApp for </a:t>
            </a:r>
            <a:r>
              <a:rPr b="1" lang="en" sz="1000">
                <a:solidFill>
                  <a:srgbClr val="595959"/>
                </a:solidFill>
                <a:latin typeface="Work Sans"/>
                <a:ea typeface="Work Sans"/>
                <a:cs typeface="Work Sans"/>
                <a:sym typeface="Work Sans"/>
              </a:rPr>
              <a:t>seamless accessibility </a:t>
            </a:r>
            <a:r>
              <a:rPr lang="en" sz="1000">
                <a:solidFill>
                  <a:srgbClr val="595959"/>
                </a:solidFill>
                <a:latin typeface="Work Sans"/>
                <a:ea typeface="Work Sans"/>
                <a:cs typeface="Work Sans"/>
                <a:sym typeface="Work Sans"/>
              </a:rPr>
              <a:t>and </a:t>
            </a:r>
            <a:r>
              <a:rPr b="1" lang="en" sz="1000">
                <a:solidFill>
                  <a:srgbClr val="595959"/>
                </a:solidFill>
                <a:latin typeface="Work Sans"/>
                <a:ea typeface="Work Sans"/>
                <a:cs typeface="Work Sans"/>
                <a:sym typeface="Work Sans"/>
              </a:rPr>
              <a:t>ease of use</a:t>
            </a:r>
            <a:endParaRPr b="1"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b="1" lang="en" sz="1000">
                <a:solidFill>
                  <a:srgbClr val="595959"/>
                </a:solidFill>
                <a:latin typeface="Work Sans"/>
                <a:ea typeface="Work Sans"/>
                <a:cs typeface="Work Sans"/>
                <a:sym typeface="Work Sans"/>
              </a:rPr>
              <a:t>Cost-effective</a:t>
            </a:r>
            <a:r>
              <a:rPr lang="en" sz="1000">
                <a:solidFill>
                  <a:srgbClr val="595959"/>
                </a:solidFill>
                <a:latin typeface="Work Sans"/>
                <a:ea typeface="Work Sans"/>
                <a:cs typeface="Work Sans"/>
                <a:sym typeface="Work Sans"/>
              </a:rPr>
              <a:t> solution for learning</a:t>
            </a:r>
            <a:endParaRPr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Learn and teach </a:t>
            </a:r>
            <a:r>
              <a:rPr b="1" lang="en" sz="1000">
                <a:solidFill>
                  <a:srgbClr val="595959"/>
                </a:solidFill>
                <a:latin typeface="Work Sans"/>
                <a:ea typeface="Work Sans"/>
                <a:cs typeface="Work Sans"/>
                <a:sym typeface="Work Sans"/>
              </a:rPr>
              <a:t>anywhere</a:t>
            </a:r>
            <a:r>
              <a:rPr lang="en" sz="1000">
                <a:solidFill>
                  <a:srgbClr val="595959"/>
                </a:solidFill>
                <a:latin typeface="Work Sans"/>
                <a:ea typeface="Work Sans"/>
                <a:cs typeface="Work Sans"/>
                <a:sym typeface="Work Sans"/>
              </a:rPr>
              <a:t>, </a:t>
            </a:r>
            <a:r>
              <a:rPr b="1" lang="en" sz="1000">
                <a:solidFill>
                  <a:srgbClr val="595959"/>
                </a:solidFill>
                <a:latin typeface="Work Sans"/>
                <a:ea typeface="Work Sans"/>
                <a:cs typeface="Work Sans"/>
                <a:sym typeface="Work Sans"/>
              </a:rPr>
              <a:t>anytime</a:t>
            </a:r>
            <a:r>
              <a:rPr lang="en" sz="1000">
                <a:solidFill>
                  <a:srgbClr val="595959"/>
                </a:solidFill>
                <a:latin typeface="Work Sans"/>
                <a:ea typeface="Work Sans"/>
                <a:cs typeface="Work Sans"/>
                <a:sym typeface="Work Sans"/>
              </a:rPr>
              <a:t> </a:t>
            </a:r>
            <a:endParaRPr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A comfortable and engaging learning environment that simulates </a:t>
            </a:r>
            <a:r>
              <a:rPr b="1" lang="en" sz="1000">
                <a:solidFill>
                  <a:srgbClr val="595959"/>
                </a:solidFill>
                <a:latin typeface="Work Sans"/>
                <a:ea typeface="Work Sans"/>
                <a:cs typeface="Work Sans"/>
                <a:sym typeface="Work Sans"/>
              </a:rPr>
              <a:t>real-life conversations and scenarios</a:t>
            </a:r>
            <a:r>
              <a:rPr lang="en" sz="1000">
                <a:solidFill>
                  <a:srgbClr val="595959"/>
                </a:solidFill>
                <a:latin typeface="Work Sans"/>
                <a:ea typeface="Work Sans"/>
                <a:cs typeface="Work Sans"/>
                <a:sym typeface="Work Sans"/>
              </a:rPr>
              <a:t>, making language learning more fun and </a:t>
            </a:r>
            <a:r>
              <a:rPr b="1" lang="en" sz="1000">
                <a:solidFill>
                  <a:srgbClr val="595959"/>
                </a:solidFill>
                <a:latin typeface="Work Sans"/>
                <a:ea typeface="Work Sans"/>
                <a:cs typeface="Work Sans"/>
                <a:sym typeface="Work Sans"/>
              </a:rPr>
              <a:t>natural</a:t>
            </a:r>
            <a:r>
              <a:rPr lang="en" sz="1000">
                <a:solidFill>
                  <a:srgbClr val="595959"/>
                </a:solidFill>
                <a:latin typeface="Work Sans"/>
                <a:ea typeface="Work Sans"/>
                <a:cs typeface="Work Sans"/>
                <a:sym typeface="Work Sans"/>
              </a:rPr>
              <a:t>.</a:t>
            </a:r>
            <a:endParaRPr sz="10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000">
              <a:solidFill>
                <a:srgbClr val="595959"/>
              </a:solidFill>
              <a:latin typeface="Work Sans"/>
              <a:ea typeface="Work Sans"/>
              <a:cs typeface="Work Sans"/>
              <a:sym typeface="Work Sans"/>
            </a:endParaRPr>
          </a:p>
        </p:txBody>
      </p:sp>
      <p:sp>
        <p:nvSpPr>
          <p:cNvPr id="611" name="Google Shape;611;p42"/>
          <p:cNvSpPr txBox="1"/>
          <p:nvPr/>
        </p:nvSpPr>
        <p:spPr>
          <a:xfrm>
            <a:off x="5157300" y="2914325"/>
            <a:ext cx="3030900" cy="72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595959"/>
              </a:buClr>
              <a:buSzPts val="1000"/>
              <a:buFont typeface="Work Sans"/>
              <a:buChar char="-"/>
            </a:pPr>
            <a:r>
              <a:rPr b="1" lang="en" sz="1000">
                <a:solidFill>
                  <a:srgbClr val="595959"/>
                </a:solidFill>
                <a:latin typeface="Work Sans"/>
                <a:ea typeface="Work Sans"/>
                <a:cs typeface="Work Sans"/>
                <a:sym typeface="Work Sans"/>
              </a:rPr>
              <a:t>Data driven &amp; c</a:t>
            </a:r>
            <a:r>
              <a:rPr b="1" lang="en" sz="1000">
                <a:solidFill>
                  <a:srgbClr val="595959"/>
                </a:solidFill>
                <a:latin typeface="Work Sans"/>
                <a:ea typeface="Work Sans"/>
                <a:cs typeface="Work Sans"/>
                <a:sym typeface="Work Sans"/>
              </a:rPr>
              <a:t>ustomized</a:t>
            </a:r>
            <a:r>
              <a:rPr lang="en" sz="1000">
                <a:solidFill>
                  <a:srgbClr val="595959"/>
                </a:solidFill>
                <a:latin typeface="Work Sans"/>
                <a:ea typeface="Work Sans"/>
                <a:cs typeface="Work Sans"/>
                <a:sym typeface="Work Sans"/>
              </a:rPr>
              <a:t> difficulty and content based on students’ goal, interest and ability</a:t>
            </a:r>
            <a:endParaRPr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b="1" lang="en" sz="1000">
                <a:solidFill>
                  <a:srgbClr val="595959"/>
                </a:solidFill>
                <a:latin typeface="Work Sans"/>
                <a:ea typeface="Work Sans"/>
                <a:cs typeface="Work Sans"/>
                <a:sym typeface="Work Sans"/>
              </a:rPr>
              <a:t>AI-assisted</a:t>
            </a:r>
            <a:r>
              <a:rPr lang="en" sz="1000">
                <a:solidFill>
                  <a:srgbClr val="595959"/>
                </a:solidFill>
                <a:latin typeface="Work Sans"/>
                <a:ea typeface="Work Sans"/>
                <a:cs typeface="Work Sans"/>
                <a:sym typeface="Work Sans"/>
              </a:rPr>
              <a:t> quiz and question preparation</a:t>
            </a:r>
            <a:endParaRPr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Cutting edge techniques to ensure the </a:t>
            </a:r>
            <a:r>
              <a:rPr b="1" lang="en" sz="1000">
                <a:solidFill>
                  <a:srgbClr val="595959"/>
                </a:solidFill>
                <a:latin typeface="Work Sans"/>
                <a:ea typeface="Work Sans"/>
                <a:cs typeface="Work Sans"/>
                <a:sym typeface="Work Sans"/>
              </a:rPr>
              <a:t>stability</a:t>
            </a:r>
            <a:r>
              <a:rPr lang="en" sz="1000">
                <a:solidFill>
                  <a:srgbClr val="595959"/>
                </a:solidFill>
                <a:latin typeface="Work Sans"/>
                <a:ea typeface="Work Sans"/>
                <a:cs typeface="Work Sans"/>
                <a:sym typeface="Work Sans"/>
              </a:rPr>
              <a:t> and </a:t>
            </a:r>
            <a:r>
              <a:rPr b="1" lang="en" sz="1000">
                <a:solidFill>
                  <a:srgbClr val="595959"/>
                </a:solidFill>
                <a:latin typeface="Work Sans"/>
                <a:ea typeface="Work Sans"/>
                <a:cs typeface="Work Sans"/>
                <a:sym typeface="Work Sans"/>
              </a:rPr>
              <a:t>accuracy</a:t>
            </a:r>
            <a:r>
              <a:rPr lang="en" sz="1000">
                <a:solidFill>
                  <a:srgbClr val="595959"/>
                </a:solidFill>
                <a:latin typeface="Work Sans"/>
                <a:ea typeface="Work Sans"/>
                <a:cs typeface="Work Sans"/>
                <a:sym typeface="Work Sans"/>
              </a:rPr>
              <a:t> of chatbot</a:t>
            </a:r>
            <a:endParaRPr sz="10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000">
              <a:latin typeface="Work Sans"/>
              <a:ea typeface="Work Sans"/>
              <a:cs typeface="Work Sans"/>
              <a:sym typeface="Work Sans"/>
            </a:endParaRPr>
          </a:p>
        </p:txBody>
      </p:sp>
      <p:sp>
        <p:nvSpPr>
          <p:cNvPr id="612" name="Google Shape;612;p42"/>
          <p:cNvSpPr txBox="1"/>
          <p:nvPr/>
        </p:nvSpPr>
        <p:spPr>
          <a:xfrm>
            <a:off x="1115825" y="1686938"/>
            <a:ext cx="26823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Flexible &amp; User-friendly 😊 </a:t>
            </a:r>
            <a:endParaRPr b="1" sz="1500">
              <a:solidFill>
                <a:srgbClr val="FFFFFF"/>
              </a:solidFill>
              <a:latin typeface="Lexend Deca"/>
              <a:ea typeface="Lexend Deca"/>
              <a:cs typeface="Lexend Deca"/>
              <a:sym typeface="Lexend Deca"/>
            </a:endParaRPr>
          </a:p>
        </p:txBody>
      </p:sp>
      <p:sp>
        <p:nvSpPr>
          <p:cNvPr id="613" name="Google Shape;613;p42"/>
          <p:cNvSpPr txBox="1"/>
          <p:nvPr/>
        </p:nvSpPr>
        <p:spPr>
          <a:xfrm>
            <a:off x="1203276" y="3407675"/>
            <a:ext cx="2521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Crystal Clear Learning Progress 📈</a:t>
            </a:r>
            <a:endParaRPr b="1" sz="1500">
              <a:solidFill>
                <a:srgbClr val="FFFFFF"/>
              </a:solidFill>
              <a:latin typeface="Lexend Deca"/>
              <a:ea typeface="Lexend Deca"/>
              <a:cs typeface="Lexend Deca"/>
              <a:sym typeface="Lexend Deca"/>
            </a:endParaRPr>
          </a:p>
        </p:txBody>
      </p:sp>
      <p:sp>
        <p:nvSpPr>
          <p:cNvPr id="614" name="Google Shape;614;p42"/>
          <p:cNvSpPr txBox="1"/>
          <p:nvPr/>
        </p:nvSpPr>
        <p:spPr>
          <a:xfrm>
            <a:off x="5421400" y="2455025"/>
            <a:ext cx="2556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AI-Powered Personalization 🤖💡</a:t>
            </a:r>
            <a:endParaRPr b="1" sz="1500">
              <a:solidFill>
                <a:srgbClr val="FFFFFF"/>
              </a:solidFill>
              <a:latin typeface="Lexend Deca"/>
              <a:ea typeface="Lexend Deca"/>
              <a:cs typeface="Lexend Deca"/>
              <a:sym typeface="Lexend Deca"/>
            </a:endParaRPr>
          </a:p>
        </p:txBody>
      </p:sp>
      <p:sp>
        <p:nvSpPr>
          <p:cNvPr id="615" name="Google Shape;615;p42"/>
          <p:cNvSpPr txBox="1"/>
          <p:nvPr/>
        </p:nvSpPr>
        <p:spPr>
          <a:xfrm>
            <a:off x="102100" y="740025"/>
            <a:ext cx="40545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Our product is a WhatsApp chatbot for language learning that leverages the power of large language models (LLMs) to provide a personalized and interactive learning experience. Unlike other platforms, our product offers:</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sp>
        <p:nvSpPr>
          <p:cNvPr id="616" name="Google Shape;616;p42"/>
          <p:cNvSpPr/>
          <p:nvPr/>
        </p:nvSpPr>
        <p:spPr>
          <a:xfrm flipH="1">
            <a:off x="5421351" y="8185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5157238" y="10132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txBox="1"/>
          <p:nvPr/>
        </p:nvSpPr>
        <p:spPr>
          <a:xfrm>
            <a:off x="5157250" y="1274275"/>
            <a:ext cx="3030900" cy="72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covers all aspects of language skills, such as </a:t>
            </a:r>
            <a:r>
              <a:rPr b="1" lang="en" sz="1000">
                <a:solidFill>
                  <a:srgbClr val="595959"/>
                </a:solidFill>
                <a:latin typeface="Work Sans"/>
                <a:ea typeface="Work Sans"/>
                <a:cs typeface="Work Sans"/>
                <a:sym typeface="Work Sans"/>
              </a:rPr>
              <a:t>writing, listening, speaking, and Q&amp;A.</a:t>
            </a:r>
            <a:endParaRPr b="1" sz="10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000">
              <a:latin typeface="Work Sans"/>
              <a:ea typeface="Work Sans"/>
              <a:cs typeface="Work Sans"/>
              <a:sym typeface="Work Sans"/>
            </a:endParaRPr>
          </a:p>
        </p:txBody>
      </p:sp>
      <p:sp>
        <p:nvSpPr>
          <p:cNvPr id="619" name="Google Shape;619;p42"/>
          <p:cNvSpPr txBox="1"/>
          <p:nvPr/>
        </p:nvSpPr>
        <p:spPr>
          <a:xfrm>
            <a:off x="5421350" y="814975"/>
            <a:ext cx="2556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Comprehensive Learning Approach</a:t>
            </a:r>
            <a:r>
              <a:rPr b="1" lang="en" sz="1500">
                <a:solidFill>
                  <a:srgbClr val="FFFFFF"/>
                </a:solidFill>
                <a:latin typeface="Lexend Deca"/>
                <a:ea typeface="Lexend Deca"/>
                <a:cs typeface="Lexend Deca"/>
                <a:sym typeface="Lexend Deca"/>
              </a:rPr>
              <a:t> ✅</a:t>
            </a:r>
            <a:endParaRPr b="1" sz="1500">
              <a:solidFill>
                <a:srgbClr val="FFFFFF"/>
              </a:solidFill>
              <a:latin typeface="Lexend Deca"/>
              <a:ea typeface="Lexend Deca"/>
              <a:cs typeface="Lexend Deca"/>
              <a:sym typeface="Lexend Deca"/>
            </a:endParaRPr>
          </a:p>
        </p:txBody>
      </p:sp>
      <p:sp>
        <p:nvSpPr>
          <p:cNvPr id="620" name="Google Shape;620;p42"/>
          <p:cNvSpPr txBox="1"/>
          <p:nvPr/>
        </p:nvSpPr>
        <p:spPr>
          <a:xfrm>
            <a:off x="1009475" y="3927750"/>
            <a:ext cx="2960700" cy="72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595959"/>
              </a:buClr>
              <a:buSzPts val="1000"/>
              <a:buFont typeface="Work Sans"/>
              <a:buChar char="-"/>
            </a:pPr>
            <a:r>
              <a:rPr lang="en" sz="1000">
                <a:solidFill>
                  <a:srgbClr val="595959"/>
                </a:solidFill>
                <a:latin typeface="Work Sans"/>
                <a:ea typeface="Work Sans"/>
                <a:cs typeface="Work Sans"/>
                <a:sym typeface="Work Sans"/>
              </a:rPr>
              <a:t>A supportive and collaborative system that empowers teachers, students, and parents with </a:t>
            </a:r>
            <a:r>
              <a:rPr b="1" lang="en" sz="1000">
                <a:solidFill>
                  <a:srgbClr val="595959"/>
                </a:solidFill>
                <a:latin typeface="Work Sans"/>
                <a:ea typeface="Work Sans"/>
                <a:cs typeface="Work Sans"/>
                <a:sym typeface="Work Sans"/>
              </a:rPr>
              <a:t>clear</a:t>
            </a:r>
            <a:r>
              <a:rPr lang="en" sz="1000">
                <a:solidFill>
                  <a:srgbClr val="595959"/>
                </a:solidFill>
                <a:latin typeface="Work Sans"/>
                <a:ea typeface="Work Sans"/>
                <a:cs typeface="Work Sans"/>
                <a:sym typeface="Work Sans"/>
              </a:rPr>
              <a:t> and </a:t>
            </a:r>
            <a:r>
              <a:rPr b="1" lang="en" sz="1000">
                <a:solidFill>
                  <a:srgbClr val="595959"/>
                </a:solidFill>
                <a:latin typeface="Work Sans"/>
                <a:ea typeface="Work Sans"/>
                <a:cs typeface="Work Sans"/>
                <a:sym typeface="Work Sans"/>
              </a:rPr>
              <a:t>timely feedback, insights, and guidance</a:t>
            </a:r>
            <a:endParaRPr sz="1000">
              <a:solidFill>
                <a:srgbClr val="595959"/>
              </a:solidFill>
              <a:latin typeface="Work Sans"/>
              <a:ea typeface="Work Sans"/>
              <a:cs typeface="Work Sans"/>
              <a:sym typeface="Work Sans"/>
            </a:endParaRPr>
          </a:p>
          <a:p>
            <a:pPr indent="-292100" lvl="0" marL="457200" rtl="0" algn="l">
              <a:spcBef>
                <a:spcPts val="0"/>
              </a:spcBef>
              <a:spcAft>
                <a:spcPts val="0"/>
              </a:spcAft>
              <a:buClr>
                <a:srgbClr val="595959"/>
              </a:buClr>
              <a:buSzPts val="1000"/>
              <a:buFont typeface="Work Sans"/>
              <a:buChar char="-"/>
            </a:pPr>
            <a:r>
              <a:rPr b="1" lang="en" sz="1000">
                <a:solidFill>
                  <a:srgbClr val="595959"/>
                </a:solidFill>
                <a:latin typeface="Work Sans"/>
                <a:ea typeface="Work Sans"/>
                <a:cs typeface="Work Sans"/>
                <a:sym typeface="Work Sans"/>
              </a:rPr>
              <a:t>Personalized</a:t>
            </a:r>
            <a:r>
              <a:rPr lang="en" sz="1000">
                <a:solidFill>
                  <a:srgbClr val="595959"/>
                </a:solidFill>
                <a:latin typeface="Work Sans"/>
                <a:ea typeface="Work Sans"/>
                <a:cs typeface="Work Sans"/>
                <a:sym typeface="Work Sans"/>
              </a:rPr>
              <a:t> </a:t>
            </a:r>
            <a:r>
              <a:rPr b="1" lang="en" sz="1000">
                <a:solidFill>
                  <a:srgbClr val="595959"/>
                </a:solidFill>
                <a:latin typeface="Work Sans"/>
                <a:ea typeface="Work Sans"/>
                <a:cs typeface="Work Sans"/>
                <a:sym typeface="Work Sans"/>
              </a:rPr>
              <a:t>advice</a:t>
            </a:r>
            <a:r>
              <a:rPr lang="en" sz="1000">
                <a:solidFill>
                  <a:srgbClr val="595959"/>
                </a:solidFill>
                <a:latin typeface="Work Sans"/>
                <a:ea typeface="Work Sans"/>
                <a:cs typeface="Work Sans"/>
                <a:sym typeface="Work Sans"/>
              </a:rPr>
              <a:t> from AI, teachers and parents</a:t>
            </a:r>
            <a:endParaRPr sz="1000">
              <a:solidFill>
                <a:srgbClr val="595959"/>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000">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43"/>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26" name="Google Shape;626;p43"/>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Competitor Analysis</a:t>
            </a:r>
            <a:endParaRPr sz="2400">
              <a:solidFill>
                <a:schemeClr val="lt1"/>
              </a:solidFill>
            </a:endParaRPr>
          </a:p>
        </p:txBody>
      </p:sp>
      <p:graphicFrame>
        <p:nvGraphicFramePr>
          <p:cNvPr id="627" name="Google Shape;627;p43"/>
          <p:cNvGraphicFramePr/>
          <p:nvPr/>
        </p:nvGraphicFramePr>
        <p:xfrm>
          <a:off x="952500" y="1619250"/>
          <a:ext cx="3000000" cy="3000000"/>
        </p:xfrm>
        <a:graphic>
          <a:graphicData uri="http://schemas.openxmlformats.org/drawingml/2006/table">
            <a:tbl>
              <a:tblPr>
                <a:noFill/>
                <a:tableStyleId>{7DB3837C-64CE-4968-BA3A-EA2245F739F8}</a:tableStyleId>
              </a:tblPr>
              <a:tblGrid>
                <a:gridCol w="1206500"/>
                <a:gridCol w="1206500"/>
                <a:gridCol w="1206500"/>
                <a:gridCol w="1206500"/>
                <a:gridCol w="1206500"/>
                <a:gridCol w="1206500"/>
              </a:tblGrid>
              <a:tr h="381000">
                <a:tc gridSpan="2">
                  <a:txBody>
                    <a:bodyPr/>
                    <a:lstStyle/>
                    <a:p>
                      <a:pPr indent="0" lvl="0" marL="0" rtl="0" algn="ctr">
                        <a:lnSpc>
                          <a:spcPct val="115000"/>
                        </a:lnSpc>
                        <a:spcBef>
                          <a:spcPts val="0"/>
                        </a:spcBef>
                        <a:spcAft>
                          <a:spcPts val="0"/>
                        </a:spcAft>
                        <a:buNone/>
                      </a:pPr>
                      <a:r>
                        <a:rPr b="1" lang="en" sz="1000"/>
                        <a:t>Website</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 sz="1000" u="sng">
                          <a:solidFill>
                            <a:schemeClr val="hlink"/>
                          </a:solidFill>
                          <a:hlinkClick r:id="rId4"/>
                        </a:rPr>
                        <a:t>https://www.duolingo.com/</a:t>
                      </a:r>
                      <a:endParaRPr sz="1000" u="sng">
                        <a:solidFill>
                          <a:schemeClr val="hlink"/>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u="sng">
                          <a:solidFill>
                            <a:schemeClr val="hlink"/>
                          </a:solidFill>
                          <a:hlinkClick r:id="rId5"/>
                        </a:rPr>
                        <a:t>https://www.fluentu.com/</a:t>
                      </a:r>
                      <a:endParaRPr sz="1000" u="sng">
                        <a:solidFill>
                          <a:schemeClr val="hlink"/>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u="sng">
                          <a:solidFill>
                            <a:schemeClr val="dk1"/>
                          </a:solidFill>
                          <a:hlinkClick r:id="rId6">
                            <a:extLst>
                              <a:ext uri="{A12FA001-AC4F-418D-AE19-62706E023703}">
                                <ahyp:hlinkClr val="tx"/>
                              </a:ext>
                            </a:extLst>
                          </a:hlinkClick>
                        </a:rPr>
                        <a:t>https://edu.google.com/intl/ALL_us/workspace-for-education/classroom/</a:t>
                      </a:r>
                      <a:endParaRPr sz="1000" u="sng">
                        <a:solidFill>
                          <a:schemeClr val="hlink"/>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gridSpan="2">
                  <a:txBody>
                    <a:bodyPr/>
                    <a:lstStyle/>
                    <a:p>
                      <a:pPr indent="0" lvl="0" marL="0" rtl="0" algn="ctr">
                        <a:lnSpc>
                          <a:spcPct val="115000"/>
                        </a:lnSpc>
                        <a:spcBef>
                          <a:spcPts val="0"/>
                        </a:spcBef>
                        <a:spcAft>
                          <a:spcPts val="0"/>
                        </a:spcAft>
                        <a:buNone/>
                      </a:pPr>
                      <a:r>
                        <a:rPr b="1" lang="en" sz="1000"/>
                        <a:t>Aspect</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 sz="1000"/>
                        <a:t>Duolingo</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FluentU</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Google for Education</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accent1"/>
                          </a:solidFill>
                        </a:rPr>
                        <a:t>Class Monitor</a:t>
                      </a:r>
                      <a:endParaRPr b="1" sz="1000">
                        <a:solidFill>
                          <a:schemeClr val="accent1"/>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t>Student Perspective</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Learning Experience &amp; Content Variety</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Fun but limited content, mainly quizzes</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Video-focused with limited exercises</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Highly dependent on teacher's material design</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accent1"/>
                          </a:solidFill>
                        </a:rPr>
                        <a:t>Comprehensive, including quizzes, role-play, and daily readings</a:t>
                      </a:r>
                      <a:endParaRPr sz="1000">
                        <a:solidFill>
                          <a:schemeClr val="accent1"/>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t>Teacher Perspective</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Flexibility &amp; Material Preparation</a:t>
                      </a:r>
                      <a:endParaRPr b="1" sz="1000"/>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Limited flexibility</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Limited flexibility</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F6B65"/>
                          </a:solidFill>
                        </a:rPr>
                        <a:t>Too h</a:t>
                      </a:r>
                      <a:r>
                        <a:rPr lang="en" sz="1000">
                          <a:solidFill>
                            <a:srgbClr val="FF6B65"/>
                          </a:solidFill>
                        </a:rPr>
                        <a:t>igh flexibility</a:t>
                      </a:r>
                      <a:endParaRPr sz="1000">
                        <a:solidFill>
                          <a:srgbClr val="FF6B65"/>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accent1"/>
                          </a:solidFill>
                        </a:rPr>
                        <a:t>Moderate flexibility and low workload with AI support</a:t>
                      </a:r>
                      <a:endParaRPr sz="1000">
                        <a:solidFill>
                          <a:schemeClr val="accent1"/>
                        </a:solidFill>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pic>
        <p:nvPicPr>
          <p:cNvPr id="628" name="Google Shape;628;p43"/>
          <p:cNvPicPr preferRelativeResize="0"/>
          <p:nvPr/>
        </p:nvPicPr>
        <p:blipFill>
          <a:blip r:embed="rId7">
            <a:alphaModFix/>
          </a:blip>
          <a:stretch>
            <a:fillRect/>
          </a:stretch>
        </p:blipFill>
        <p:spPr>
          <a:xfrm>
            <a:off x="4353450" y="3947475"/>
            <a:ext cx="1772524" cy="970375"/>
          </a:xfrm>
          <a:prstGeom prst="rect">
            <a:avLst/>
          </a:prstGeom>
          <a:noFill/>
          <a:ln>
            <a:noFill/>
          </a:ln>
        </p:spPr>
      </p:pic>
      <p:pic>
        <p:nvPicPr>
          <p:cNvPr id="629" name="Google Shape;629;p43"/>
          <p:cNvPicPr preferRelativeResize="0"/>
          <p:nvPr/>
        </p:nvPicPr>
        <p:blipFill>
          <a:blip r:embed="rId8">
            <a:alphaModFix/>
          </a:blip>
          <a:stretch>
            <a:fillRect/>
          </a:stretch>
        </p:blipFill>
        <p:spPr>
          <a:xfrm>
            <a:off x="5521750" y="768974"/>
            <a:ext cx="1720343" cy="877424"/>
          </a:xfrm>
          <a:prstGeom prst="rect">
            <a:avLst/>
          </a:prstGeom>
          <a:noFill/>
          <a:ln>
            <a:noFill/>
          </a:ln>
        </p:spPr>
      </p:pic>
      <p:pic>
        <p:nvPicPr>
          <p:cNvPr id="630" name="Google Shape;630;p43"/>
          <p:cNvPicPr preferRelativeResize="0"/>
          <p:nvPr/>
        </p:nvPicPr>
        <p:blipFill>
          <a:blip r:embed="rId9">
            <a:alphaModFix/>
          </a:blip>
          <a:stretch>
            <a:fillRect/>
          </a:stretch>
        </p:blipFill>
        <p:spPr>
          <a:xfrm>
            <a:off x="3463749" y="741823"/>
            <a:ext cx="1075050" cy="93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txBox="1"/>
          <p:nvPr>
            <p:ph idx="4294967295" type="subTitle"/>
          </p:nvPr>
        </p:nvSpPr>
        <p:spPr>
          <a:xfrm>
            <a:off x="4630925" y="2829613"/>
            <a:ext cx="4194000" cy="11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Assumption: </a:t>
            </a:r>
            <a:br>
              <a:rPr lang="en" sz="900"/>
            </a:br>
            <a:r>
              <a:rPr lang="en" sz="900"/>
              <a:t>Average Messages per Student: 20 messages with the chatbot each day, based on typical WhatsApp user behavior.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Number of Student: Nearly 1.5 billion people globally are learning a second language. Assume we reach 0.01% of them, then the number of student is  0.15M.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pic>
        <p:nvPicPr>
          <p:cNvPr id="636" name="Google Shape;636;p44"/>
          <p:cNvPicPr preferRelativeResize="0"/>
          <p:nvPr/>
        </p:nvPicPr>
        <p:blipFill>
          <a:blip r:embed="rId3">
            <a:alphaModFix/>
          </a:blip>
          <a:stretch>
            <a:fillRect/>
          </a:stretch>
        </p:blipFill>
        <p:spPr>
          <a:xfrm>
            <a:off x="919275" y="1141850"/>
            <a:ext cx="3288275" cy="3288251"/>
          </a:xfrm>
          <a:prstGeom prst="rect">
            <a:avLst/>
          </a:prstGeom>
          <a:noFill/>
          <a:ln>
            <a:noFill/>
          </a:ln>
        </p:spPr>
      </p:pic>
      <p:pic>
        <p:nvPicPr>
          <p:cNvPr id="637" name="Google Shape;637;p44"/>
          <p:cNvPicPr preferRelativeResize="0"/>
          <p:nvPr/>
        </p:nvPicPr>
        <p:blipFill rotWithShape="1">
          <a:blip r:embed="rId4">
            <a:alphaModFix/>
          </a:blip>
          <a:srcRect b="6" l="0" r="0" t="30927"/>
          <a:stretch/>
        </p:blipFill>
        <p:spPr>
          <a:xfrm>
            <a:off x="0" y="0"/>
            <a:ext cx="9144000" cy="741827"/>
          </a:xfrm>
          <a:prstGeom prst="rect">
            <a:avLst/>
          </a:prstGeom>
          <a:noFill/>
          <a:ln>
            <a:noFill/>
          </a:ln>
        </p:spPr>
      </p:pic>
      <p:sp>
        <p:nvSpPr>
          <p:cNvPr id="638" name="Google Shape;638;p44"/>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Class Monitor</a:t>
            </a:r>
            <a:endParaRPr sz="2400">
              <a:solidFill>
                <a:schemeClr val="lt1"/>
              </a:solidFill>
            </a:endParaRPr>
          </a:p>
        </p:txBody>
      </p:sp>
      <p:sp>
        <p:nvSpPr>
          <p:cNvPr id="639" name="Google Shape;639;p44"/>
          <p:cNvSpPr/>
          <p:nvPr/>
        </p:nvSpPr>
        <p:spPr>
          <a:xfrm>
            <a:off x="4613404" y="1598113"/>
            <a:ext cx="2958816" cy="1069849"/>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txBox="1"/>
          <p:nvPr>
            <p:ph idx="4294967295" type="ctrTitle"/>
          </p:nvPr>
        </p:nvSpPr>
        <p:spPr>
          <a:xfrm>
            <a:off x="4848775" y="1805363"/>
            <a:ext cx="26763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Estimated Daily Messages: 3 million.</a:t>
            </a:r>
            <a:endParaRPr sz="1700">
              <a:solidFill>
                <a:schemeClr val="lt1"/>
              </a:solidFill>
            </a:endParaRPr>
          </a:p>
        </p:txBody>
      </p:sp>
      <p:sp>
        <p:nvSpPr>
          <p:cNvPr id="641" name="Google Shape;641;p44"/>
          <p:cNvSpPr/>
          <p:nvPr/>
        </p:nvSpPr>
        <p:spPr>
          <a:xfrm>
            <a:off x="4469088" y="20523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44"/>
          <p:cNvPicPr preferRelativeResize="0"/>
          <p:nvPr/>
        </p:nvPicPr>
        <p:blipFill>
          <a:blip r:embed="rId5">
            <a:alphaModFix/>
          </a:blip>
          <a:stretch>
            <a:fillRect/>
          </a:stretch>
        </p:blipFill>
        <p:spPr>
          <a:xfrm>
            <a:off x="1256188" y="1472350"/>
            <a:ext cx="2627226" cy="2627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p:nvPr/>
        </p:nvSpPr>
        <p:spPr>
          <a:xfrm>
            <a:off x="706250" y="3246350"/>
            <a:ext cx="4266900" cy="433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ctrTitle"/>
          </p:nvPr>
        </p:nvSpPr>
        <p:spPr>
          <a:xfrm>
            <a:off x="720000" y="1558050"/>
            <a:ext cx="4896900" cy="17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 Monitor </a:t>
            </a:r>
            <a:r>
              <a:rPr lang="en">
                <a:solidFill>
                  <a:schemeClr val="dk2"/>
                </a:solidFill>
              </a:rPr>
              <a:t>Pitch Deck</a:t>
            </a:r>
            <a:endParaRPr>
              <a:solidFill>
                <a:schemeClr val="dk2"/>
              </a:solidFill>
            </a:endParaRPr>
          </a:p>
        </p:txBody>
      </p:sp>
      <p:sp>
        <p:nvSpPr>
          <p:cNvPr id="226" name="Google Shape;226;p27"/>
          <p:cNvSpPr txBox="1"/>
          <p:nvPr>
            <p:ph idx="1" type="subTitle"/>
          </p:nvPr>
        </p:nvSpPr>
        <p:spPr>
          <a:xfrm>
            <a:off x="720000" y="3245938"/>
            <a:ext cx="42303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227" name="Google Shape;227;p27"/>
          <p:cNvPicPr preferRelativeResize="0"/>
          <p:nvPr/>
        </p:nvPicPr>
        <p:blipFill rotWithShape="1">
          <a:blip r:embed="rId3">
            <a:alphaModFix/>
          </a:blip>
          <a:srcRect b="0" l="0" r="0"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228" name="Google Shape;228;p27"/>
          <p:cNvGrpSpPr/>
          <p:nvPr/>
        </p:nvGrpSpPr>
        <p:grpSpPr>
          <a:xfrm>
            <a:off x="7526973" y="530839"/>
            <a:ext cx="332201" cy="324420"/>
            <a:chOff x="3380213" y="4209475"/>
            <a:chExt cx="403450" cy="394000"/>
          </a:xfrm>
        </p:grpSpPr>
        <p:sp>
          <p:nvSpPr>
            <p:cNvPr id="229" name="Google Shape;229;p2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7"/>
          <p:cNvGrpSpPr/>
          <p:nvPr/>
        </p:nvGrpSpPr>
        <p:grpSpPr>
          <a:xfrm>
            <a:off x="8054864" y="531011"/>
            <a:ext cx="369126" cy="324424"/>
            <a:chOff x="4467200" y="877100"/>
            <a:chExt cx="481825" cy="423475"/>
          </a:xfrm>
        </p:grpSpPr>
        <p:sp>
          <p:nvSpPr>
            <p:cNvPr id="233" name="Google Shape;233;p2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4" name="Google Shape;234;p2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 name="Google Shape;235;p2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6" name="Google Shape;236;p2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7" name="Google Shape;237;p27"/>
          <p:cNvGrpSpPr/>
          <p:nvPr/>
        </p:nvGrpSpPr>
        <p:grpSpPr>
          <a:xfrm>
            <a:off x="8054884" y="4613755"/>
            <a:ext cx="332212" cy="332592"/>
            <a:chOff x="6674938" y="1490925"/>
            <a:chExt cx="393850" cy="394300"/>
          </a:xfrm>
        </p:grpSpPr>
        <p:sp>
          <p:nvSpPr>
            <p:cNvPr id="238" name="Google Shape;238;p27"/>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7"/>
          <p:cNvGrpSpPr/>
          <p:nvPr/>
        </p:nvGrpSpPr>
        <p:grpSpPr>
          <a:xfrm>
            <a:off x="7495358" y="4615864"/>
            <a:ext cx="332239" cy="328589"/>
            <a:chOff x="3385438" y="2850425"/>
            <a:chExt cx="398225" cy="393850"/>
          </a:xfrm>
        </p:grpSpPr>
        <p:sp>
          <p:nvSpPr>
            <p:cNvPr id="246" name="Google Shape;246;p27"/>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7"/>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Whatsapp Chatbot Pitch</a:t>
            </a:r>
            <a:endParaRPr b="1" sz="2000">
              <a:solidFill>
                <a:schemeClr val="lt1"/>
              </a:solidFill>
              <a:latin typeface="Lexend Deca"/>
              <a:ea typeface="Lexend Deca"/>
              <a:cs typeface="Lexend Deca"/>
              <a:sym typeface="Lexend Deca"/>
            </a:endParaRPr>
          </a:p>
        </p:txBody>
      </p:sp>
      <p:sp>
        <p:nvSpPr>
          <p:cNvPr id="251" name="Google Shape;251;p27"/>
          <p:cNvSpPr txBox="1"/>
          <p:nvPr/>
        </p:nvSpPr>
        <p:spPr>
          <a:xfrm>
            <a:off x="833325" y="4563150"/>
            <a:ext cx="65868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solidFill>
                  <a:schemeClr val="lt1"/>
                </a:solidFill>
                <a:latin typeface="Lexend Deca"/>
                <a:ea typeface="Lexend Deca"/>
                <a:cs typeface="Lexend Deca"/>
                <a:sym typeface="Lexend Deca"/>
              </a:rPr>
              <a:t>Attend class in a SMART way 🤩🤓   </a:t>
            </a:r>
            <a:endParaRPr b="1" sz="1700">
              <a:solidFill>
                <a:schemeClr val="lt1"/>
              </a:solidFill>
              <a:latin typeface="Lexend Deca"/>
              <a:ea typeface="Lexend Deca"/>
              <a:cs typeface="Lexend Deca"/>
              <a:sym typeface="Lexend Deca"/>
            </a:endParaRPr>
          </a:p>
        </p:txBody>
      </p:sp>
      <p:sp>
        <p:nvSpPr>
          <p:cNvPr id="252" name="Google Shape;252;p27"/>
          <p:cNvSpPr/>
          <p:nvPr/>
        </p:nvSpPr>
        <p:spPr>
          <a:xfrm flipH="1">
            <a:off x="6146740" y="2517633"/>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Shjie </a:t>
            </a:r>
            <a:r>
              <a:rPr lang="en" sz="1800" u="sng">
                <a:solidFill>
                  <a:schemeClr val="lt1"/>
                </a:solidFill>
                <a:latin typeface="Lexend Deca"/>
                <a:ea typeface="Lexend Deca"/>
                <a:cs typeface="Lexend Deca"/>
                <a:sym typeface="Lexend Deca"/>
              </a:rPr>
              <a:t>Huang</a:t>
            </a:r>
            <a:r>
              <a:rPr lang="en" sz="1800">
                <a:solidFill>
                  <a:schemeClr val="lt1"/>
                </a:solidFill>
                <a:latin typeface="Lexend Deca"/>
                <a:ea typeface="Lexend Deca"/>
                <a:cs typeface="Lexend Deca"/>
                <a:sym typeface="Lexend Deca"/>
              </a:rPr>
              <a:t> 😄 </a:t>
            </a:r>
            <a:endParaRPr/>
          </a:p>
        </p:txBody>
      </p:sp>
      <p:sp>
        <p:nvSpPr>
          <p:cNvPr id="253" name="Google Shape;253;p27"/>
          <p:cNvSpPr/>
          <p:nvPr/>
        </p:nvSpPr>
        <p:spPr>
          <a:xfrm>
            <a:off x="8325663" y="19699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8325663" y="33376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7"/>
          <p:cNvGrpSpPr/>
          <p:nvPr/>
        </p:nvGrpSpPr>
        <p:grpSpPr>
          <a:xfrm>
            <a:off x="5939188" y="1251949"/>
            <a:ext cx="2332450" cy="2969256"/>
            <a:chOff x="5939188" y="1251949"/>
            <a:chExt cx="2332450" cy="2969256"/>
          </a:xfrm>
        </p:grpSpPr>
        <p:sp>
          <p:nvSpPr>
            <p:cNvPr id="256" name="Google Shape;256;p27"/>
            <p:cNvSpPr/>
            <p:nvPr/>
          </p:nvSpPr>
          <p:spPr>
            <a:xfrm>
              <a:off x="5939224" y="3178369"/>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  Yuxin </a:t>
              </a:r>
              <a:r>
                <a:rPr lang="en" sz="1800" u="sng">
                  <a:solidFill>
                    <a:schemeClr val="lt1"/>
                  </a:solidFill>
                  <a:latin typeface="Lexend Deca"/>
                  <a:ea typeface="Lexend Deca"/>
                  <a:cs typeface="Lexend Deca"/>
                  <a:sym typeface="Lexend Deca"/>
                </a:rPr>
                <a:t>Chen</a:t>
              </a:r>
              <a:r>
                <a:rPr lang="en" sz="1800">
                  <a:solidFill>
                    <a:schemeClr val="lt1"/>
                  </a:solidFill>
                  <a:latin typeface="Lexend Deca"/>
                  <a:ea typeface="Lexend Deca"/>
                  <a:cs typeface="Lexend Deca"/>
                  <a:sym typeface="Lexend Deca"/>
                </a:rPr>
                <a:t> 😊</a:t>
              </a:r>
              <a:endParaRPr/>
            </a:p>
          </p:txBody>
        </p:sp>
        <p:sp>
          <p:nvSpPr>
            <p:cNvPr id="257" name="Google Shape;257;p27"/>
            <p:cNvSpPr/>
            <p:nvPr/>
          </p:nvSpPr>
          <p:spPr>
            <a:xfrm flipH="1">
              <a:off x="6092665" y="3787458"/>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Xianrui </a:t>
              </a:r>
              <a:r>
                <a:rPr lang="en" sz="1800" u="sng">
                  <a:solidFill>
                    <a:schemeClr val="lt1"/>
                  </a:solidFill>
                  <a:latin typeface="Lexend Deca"/>
                  <a:ea typeface="Lexend Deca"/>
                  <a:cs typeface="Lexend Deca"/>
                  <a:sym typeface="Lexend Deca"/>
                </a:rPr>
                <a:t>He</a:t>
              </a:r>
              <a:r>
                <a:rPr lang="en" sz="1800">
                  <a:solidFill>
                    <a:schemeClr val="lt1"/>
                  </a:solidFill>
                  <a:latin typeface="Lexend Deca"/>
                  <a:ea typeface="Lexend Deca"/>
                  <a:cs typeface="Lexend Deca"/>
                  <a:sym typeface="Lexend Deca"/>
                </a:rPr>
                <a:t> 🤓</a:t>
              </a:r>
              <a:r>
                <a:rPr lang="en" sz="1800" u="sng">
                  <a:solidFill>
                    <a:schemeClr val="lt1"/>
                  </a:solidFill>
                  <a:latin typeface="Lexend Deca"/>
                  <a:ea typeface="Lexend Deca"/>
                  <a:cs typeface="Lexend Deca"/>
                  <a:sym typeface="Lexend Deca"/>
                </a:rPr>
                <a:t> </a:t>
              </a:r>
              <a:endParaRPr/>
            </a:p>
          </p:txBody>
        </p:sp>
        <p:sp>
          <p:nvSpPr>
            <p:cNvPr id="258" name="Google Shape;258;p27"/>
            <p:cNvSpPr/>
            <p:nvPr/>
          </p:nvSpPr>
          <p:spPr>
            <a:xfrm>
              <a:off x="5939188" y="1868896"/>
              <a:ext cx="2179000" cy="432012"/>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  Yao </a:t>
              </a:r>
              <a:r>
                <a:rPr lang="en" sz="1800" u="sng">
                  <a:solidFill>
                    <a:schemeClr val="lt1"/>
                  </a:solidFill>
                  <a:latin typeface="Lexend Deca"/>
                  <a:ea typeface="Lexend Deca"/>
                  <a:cs typeface="Lexend Deca"/>
                  <a:sym typeface="Lexend Deca"/>
                </a:rPr>
                <a:t>Chen</a:t>
              </a:r>
              <a:r>
                <a:rPr lang="en" sz="1800">
                  <a:solidFill>
                    <a:schemeClr val="lt1"/>
                  </a:solidFill>
                  <a:latin typeface="Lexend Deca"/>
                  <a:ea typeface="Lexend Deca"/>
                  <a:cs typeface="Lexend Deca"/>
                  <a:sym typeface="Lexend Deca"/>
                </a:rPr>
                <a:t> 😎</a:t>
              </a:r>
              <a:endParaRPr/>
            </a:p>
          </p:txBody>
        </p:sp>
        <p:sp>
          <p:nvSpPr>
            <p:cNvPr id="259" name="Google Shape;259;p27"/>
            <p:cNvSpPr/>
            <p:nvPr/>
          </p:nvSpPr>
          <p:spPr>
            <a:xfrm flipH="1">
              <a:off x="6092638" y="1251949"/>
              <a:ext cx="2179000" cy="432012"/>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Deca"/>
                  <a:ea typeface="Lexend Deca"/>
                  <a:cs typeface="Lexend Deca"/>
                  <a:sym typeface="Lexend Deca"/>
                </a:rPr>
                <a:t>Kitlong </a:t>
              </a:r>
              <a:r>
                <a:rPr lang="en" sz="1800" u="sng">
                  <a:solidFill>
                    <a:schemeClr val="lt1"/>
                  </a:solidFill>
                  <a:latin typeface="Lexend Deca"/>
                  <a:ea typeface="Lexend Deca"/>
                  <a:cs typeface="Lexend Deca"/>
                  <a:sym typeface="Lexend Deca"/>
                </a:rPr>
                <a:t>Wong</a:t>
              </a:r>
              <a:r>
                <a:rPr lang="en" sz="1800">
                  <a:solidFill>
                    <a:schemeClr val="lt1"/>
                  </a:solidFill>
                  <a:latin typeface="Lexend Deca"/>
                  <a:ea typeface="Lexend Deca"/>
                  <a:cs typeface="Lexend Deca"/>
                  <a:sym typeface="Lexend Deca"/>
                </a:rPr>
                <a:t> 🤩</a:t>
              </a:r>
              <a:endParaRPr sz="1800">
                <a:solidFill>
                  <a:schemeClr val="lt1"/>
                </a:solidFill>
                <a:latin typeface="Lexend Deca"/>
                <a:ea typeface="Lexend Deca"/>
                <a:cs typeface="Lexend Deca"/>
                <a:sym typeface="Lexend Deca"/>
              </a:endParaRPr>
            </a:p>
          </p:txBody>
        </p:sp>
      </p:grpSp>
      <p:sp>
        <p:nvSpPr>
          <p:cNvPr id="260" name="Google Shape;260;p27"/>
          <p:cNvSpPr/>
          <p:nvPr/>
        </p:nvSpPr>
        <p:spPr>
          <a:xfrm>
            <a:off x="5851438" y="39236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5851438" y="26105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5851438" y="13966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7"/>
          <p:cNvPicPr preferRelativeResize="0"/>
          <p:nvPr/>
        </p:nvPicPr>
        <p:blipFill>
          <a:blip r:embed="rId4">
            <a:alphaModFix/>
          </a:blip>
          <a:stretch>
            <a:fillRect/>
          </a:stretch>
        </p:blipFill>
        <p:spPr>
          <a:xfrm>
            <a:off x="4572000" y="2263650"/>
            <a:ext cx="855150" cy="855150"/>
          </a:xfrm>
          <a:prstGeom prst="rect">
            <a:avLst/>
          </a:prstGeom>
          <a:noFill/>
          <a:ln>
            <a:noFill/>
          </a:ln>
        </p:spPr>
      </p:pic>
      <p:pic>
        <p:nvPicPr>
          <p:cNvPr id="264" name="Google Shape;264;p27"/>
          <p:cNvPicPr preferRelativeResize="0"/>
          <p:nvPr/>
        </p:nvPicPr>
        <p:blipFill>
          <a:blip r:embed="rId3">
            <a:alphaModFix/>
          </a:blip>
          <a:stretch>
            <a:fillRect/>
          </a:stretch>
        </p:blipFill>
        <p:spPr>
          <a:xfrm>
            <a:off x="4752701" y="2444324"/>
            <a:ext cx="493755" cy="493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5"/>
          <p:cNvSpPr txBox="1"/>
          <p:nvPr/>
        </p:nvSpPr>
        <p:spPr>
          <a:xfrm>
            <a:off x="5071250" y="1800800"/>
            <a:ext cx="3732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100">
                <a:solidFill>
                  <a:srgbClr val="595959"/>
                </a:solidFill>
                <a:latin typeface="Work Sans"/>
                <a:ea typeface="Work Sans"/>
                <a:cs typeface="Work Sans"/>
                <a:sym typeface="Work Sans"/>
              </a:rPr>
              <a:t>A transparent and comprehensive visualization</a:t>
            </a:r>
            <a:r>
              <a:rPr lang="en" sz="1100">
                <a:solidFill>
                  <a:srgbClr val="595959"/>
                </a:solidFill>
                <a:latin typeface="Work Sans"/>
                <a:ea typeface="Work Sans"/>
                <a:cs typeface="Work Sans"/>
                <a:sym typeface="Work Sans"/>
              </a:rPr>
              <a:t> of student learning progress. </a:t>
            </a:r>
            <a:endParaRPr sz="1100">
              <a:solidFill>
                <a:srgbClr val="595959"/>
              </a:solidFill>
              <a:latin typeface="Work Sans"/>
              <a:ea typeface="Work Sans"/>
              <a:cs typeface="Work Sans"/>
              <a:sym typeface="Work Sans"/>
            </a:endParaRPr>
          </a:p>
        </p:txBody>
      </p:sp>
      <p:pic>
        <p:nvPicPr>
          <p:cNvPr id="648" name="Google Shape;648;p45"/>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49" name="Google Shape;649;p45"/>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Product Overview</a:t>
            </a:r>
            <a:endParaRPr sz="2400">
              <a:solidFill>
                <a:schemeClr val="lt1"/>
              </a:solidFill>
            </a:endParaRPr>
          </a:p>
        </p:txBody>
      </p:sp>
      <p:sp>
        <p:nvSpPr>
          <p:cNvPr id="650" name="Google Shape;650;p45"/>
          <p:cNvSpPr txBox="1"/>
          <p:nvPr/>
        </p:nvSpPr>
        <p:spPr>
          <a:xfrm>
            <a:off x="430025" y="1327813"/>
            <a:ext cx="37326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Work Sans"/>
                <a:ea typeface="Work Sans"/>
                <a:cs typeface="Work Sans"/>
                <a:sym typeface="Work Sans"/>
              </a:rPr>
              <a:t> An </a:t>
            </a:r>
            <a:r>
              <a:rPr b="1" lang="en" sz="1100">
                <a:solidFill>
                  <a:srgbClr val="595959"/>
                </a:solidFill>
                <a:latin typeface="Work Sans"/>
                <a:ea typeface="Work Sans"/>
                <a:cs typeface="Work Sans"/>
                <a:sym typeface="Work Sans"/>
              </a:rPr>
              <a:t>AI-powered Chatbot </a:t>
            </a:r>
            <a:r>
              <a:rPr lang="en" sz="1100">
                <a:solidFill>
                  <a:srgbClr val="595959"/>
                </a:solidFill>
                <a:latin typeface="Work Sans"/>
                <a:ea typeface="Work Sans"/>
                <a:cs typeface="Work Sans"/>
                <a:sym typeface="Work Sans"/>
              </a:rPr>
              <a:t>that answers students' questions. If the answer is not satisfied, it will be passed to the teacher for further assistance.</a:t>
            </a:r>
            <a:endParaRPr sz="1100">
              <a:solidFill>
                <a:srgbClr val="595959"/>
              </a:solidFill>
              <a:latin typeface="Work Sans"/>
              <a:ea typeface="Work Sans"/>
              <a:cs typeface="Work Sans"/>
              <a:sym typeface="Work Sans"/>
            </a:endParaRPr>
          </a:p>
        </p:txBody>
      </p:sp>
      <p:sp>
        <p:nvSpPr>
          <p:cNvPr id="651" name="Google Shape;651;p45"/>
          <p:cNvSpPr/>
          <p:nvPr/>
        </p:nvSpPr>
        <p:spPr>
          <a:xfrm>
            <a:off x="539601" y="890863"/>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3415688" y="108556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nvSpPr>
        <p:spPr>
          <a:xfrm>
            <a:off x="733396" y="950713"/>
            <a:ext cx="2265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Ask Me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500">
              <a:solidFill>
                <a:srgbClr val="FFFFFF"/>
              </a:solidFill>
              <a:latin typeface="Lexend Deca"/>
              <a:ea typeface="Lexend Deca"/>
              <a:cs typeface="Lexend Deca"/>
              <a:sym typeface="Lexend Deca"/>
            </a:endParaRPr>
          </a:p>
        </p:txBody>
      </p:sp>
      <p:sp>
        <p:nvSpPr>
          <p:cNvPr id="654" name="Google Shape;654;p45"/>
          <p:cNvSpPr/>
          <p:nvPr/>
        </p:nvSpPr>
        <p:spPr>
          <a:xfrm flipH="1">
            <a:off x="5675176" y="13278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txBox="1"/>
          <p:nvPr/>
        </p:nvSpPr>
        <p:spPr>
          <a:xfrm>
            <a:off x="5675175" y="1369700"/>
            <a:ext cx="2571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Clear Dashboard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500">
              <a:solidFill>
                <a:srgbClr val="FFFFFF"/>
              </a:solidFill>
              <a:latin typeface="Lexend Deca"/>
              <a:ea typeface="Lexend Deca"/>
              <a:cs typeface="Lexend Deca"/>
              <a:sym typeface="Lexend Deca"/>
            </a:endParaRPr>
          </a:p>
        </p:txBody>
      </p:sp>
      <p:sp>
        <p:nvSpPr>
          <p:cNvPr id="656" name="Google Shape;656;p45"/>
          <p:cNvSpPr/>
          <p:nvPr/>
        </p:nvSpPr>
        <p:spPr>
          <a:xfrm>
            <a:off x="5316913" y="15225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539601" y="2464638"/>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415688" y="26593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txBox="1"/>
          <p:nvPr/>
        </p:nvSpPr>
        <p:spPr>
          <a:xfrm>
            <a:off x="733396" y="2497488"/>
            <a:ext cx="2265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Lexend Deca"/>
                <a:ea typeface="Lexend Deca"/>
                <a:cs typeface="Lexend Deca"/>
                <a:sym typeface="Lexend Deca"/>
              </a:rPr>
              <a:t>Instant Learning 🎓 </a:t>
            </a:r>
            <a:endParaRPr b="1" sz="2000">
              <a:solidFill>
                <a:srgbClr val="FFFFFF"/>
              </a:solidFill>
              <a:latin typeface="Lexend Deca"/>
              <a:ea typeface="Lexend Deca"/>
              <a:cs typeface="Lexend Deca"/>
              <a:sym typeface="Lexend Deca"/>
            </a:endParaRPr>
          </a:p>
        </p:txBody>
      </p:sp>
      <p:sp>
        <p:nvSpPr>
          <p:cNvPr id="660" name="Google Shape;660;p45"/>
          <p:cNvSpPr txBox="1"/>
          <p:nvPr/>
        </p:nvSpPr>
        <p:spPr>
          <a:xfrm>
            <a:off x="539600" y="2958513"/>
            <a:ext cx="3732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Work Sans"/>
                <a:ea typeface="Work Sans"/>
                <a:cs typeface="Work Sans"/>
                <a:sym typeface="Work Sans"/>
              </a:rPr>
              <a:t>Provide </a:t>
            </a:r>
            <a:r>
              <a:rPr b="1" lang="en" sz="1100">
                <a:solidFill>
                  <a:srgbClr val="595959"/>
                </a:solidFill>
                <a:latin typeface="Work Sans"/>
                <a:ea typeface="Work Sans"/>
                <a:cs typeface="Work Sans"/>
                <a:sym typeface="Work Sans"/>
              </a:rPr>
              <a:t>personalize &amp; fun learning materials</a:t>
            </a:r>
            <a:r>
              <a:rPr lang="en" sz="1100">
                <a:solidFill>
                  <a:srgbClr val="595959"/>
                </a:solidFill>
                <a:latin typeface="Work Sans"/>
                <a:ea typeface="Work Sans"/>
                <a:cs typeface="Work Sans"/>
                <a:sym typeface="Work Sans"/>
              </a:rPr>
              <a:t> for language skills, system and culture. </a:t>
            </a:r>
            <a:endParaRPr sz="1100">
              <a:solidFill>
                <a:srgbClr val="595959"/>
              </a:solidFill>
              <a:latin typeface="Work Sans"/>
              <a:ea typeface="Work Sans"/>
              <a:cs typeface="Work Sans"/>
              <a:sym typeface="Work Sans"/>
            </a:endParaRPr>
          </a:p>
        </p:txBody>
      </p:sp>
      <p:sp>
        <p:nvSpPr>
          <p:cNvPr id="661" name="Google Shape;661;p45"/>
          <p:cNvSpPr txBox="1"/>
          <p:nvPr/>
        </p:nvSpPr>
        <p:spPr>
          <a:xfrm>
            <a:off x="5094825" y="3679850"/>
            <a:ext cx="3732600" cy="19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595959"/>
                </a:solidFill>
                <a:latin typeface="Work Sans"/>
                <a:ea typeface="Work Sans"/>
                <a:cs typeface="Work Sans"/>
                <a:sym typeface="Work Sans"/>
              </a:rPr>
              <a:t>Parent</a:t>
            </a:r>
            <a:r>
              <a:rPr lang="en" sz="1100">
                <a:solidFill>
                  <a:srgbClr val="595959"/>
                </a:solidFill>
                <a:latin typeface="Work Sans"/>
                <a:ea typeface="Work Sans"/>
                <a:cs typeface="Work Sans"/>
                <a:sym typeface="Work Sans"/>
              </a:rPr>
              <a:t>: view students’ performance</a:t>
            </a:r>
            <a:endParaRPr sz="11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Clr>
                <a:schemeClr val="dk1"/>
              </a:buClr>
              <a:buSzPts val="1100"/>
              <a:buFont typeface="Arial"/>
              <a:buNone/>
            </a:pPr>
            <a:r>
              <a:rPr b="1" lang="en" sz="1100">
                <a:solidFill>
                  <a:srgbClr val="595959"/>
                </a:solidFill>
                <a:latin typeface="Work Sans"/>
                <a:ea typeface="Work Sans"/>
                <a:cs typeface="Work Sans"/>
                <a:sym typeface="Work Sans"/>
              </a:rPr>
              <a:t>Student</a:t>
            </a:r>
            <a:r>
              <a:rPr lang="en" sz="1100">
                <a:solidFill>
                  <a:srgbClr val="595959"/>
                </a:solidFill>
                <a:latin typeface="Work Sans"/>
                <a:ea typeface="Work Sans"/>
                <a:cs typeface="Work Sans"/>
                <a:sym typeface="Work Sans"/>
              </a:rPr>
              <a:t>: work on the exercise</a:t>
            </a:r>
            <a:endParaRPr sz="11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Clr>
                <a:schemeClr val="dk1"/>
              </a:buClr>
              <a:buSzPts val="1100"/>
              <a:buFont typeface="Arial"/>
              <a:buNone/>
            </a:pPr>
            <a:r>
              <a:rPr b="1" lang="en" sz="1100">
                <a:solidFill>
                  <a:srgbClr val="595959"/>
                </a:solidFill>
                <a:latin typeface="Work Sans"/>
                <a:ea typeface="Work Sans"/>
                <a:cs typeface="Work Sans"/>
                <a:sym typeface="Work Sans"/>
              </a:rPr>
              <a:t>Teacher</a:t>
            </a:r>
            <a:r>
              <a:rPr lang="en" sz="1100">
                <a:solidFill>
                  <a:srgbClr val="595959"/>
                </a:solidFill>
                <a:latin typeface="Work Sans"/>
                <a:ea typeface="Work Sans"/>
                <a:cs typeface="Work Sans"/>
                <a:sym typeface="Work Sans"/>
              </a:rPr>
              <a:t>: monitor students’ performance and manage the class </a:t>
            </a:r>
            <a:endParaRPr sz="11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Clr>
                <a:schemeClr val="dk1"/>
              </a:buClr>
              <a:buSzPts val="1100"/>
              <a:buFont typeface="Arial"/>
              <a:buNone/>
            </a:pPr>
            <a:r>
              <a:t/>
            </a:r>
            <a:endParaRPr sz="11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1100">
              <a:solidFill>
                <a:srgbClr val="595959"/>
              </a:solidFill>
              <a:latin typeface="Work Sans"/>
              <a:ea typeface="Work Sans"/>
              <a:cs typeface="Work Sans"/>
              <a:sym typeface="Work Sans"/>
            </a:endParaRPr>
          </a:p>
        </p:txBody>
      </p:sp>
      <p:sp>
        <p:nvSpPr>
          <p:cNvPr id="662" name="Google Shape;662;p45"/>
          <p:cNvSpPr/>
          <p:nvPr/>
        </p:nvSpPr>
        <p:spPr>
          <a:xfrm flipH="1">
            <a:off x="5698751" y="32068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txBox="1"/>
          <p:nvPr/>
        </p:nvSpPr>
        <p:spPr>
          <a:xfrm>
            <a:off x="5698750" y="3248750"/>
            <a:ext cx="2571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3 Account Types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500">
              <a:solidFill>
                <a:srgbClr val="FFFFFF"/>
              </a:solidFill>
              <a:latin typeface="Lexend Deca"/>
              <a:ea typeface="Lexend Deca"/>
              <a:cs typeface="Lexend Deca"/>
              <a:sym typeface="Lexend Deca"/>
            </a:endParaRPr>
          </a:p>
        </p:txBody>
      </p:sp>
      <p:sp>
        <p:nvSpPr>
          <p:cNvPr id="664" name="Google Shape;664;p45"/>
          <p:cNvSpPr/>
          <p:nvPr/>
        </p:nvSpPr>
        <p:spPr>
          <a:xfrm>
            <a:off x="5340488" y="34015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46"/>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70" name="Google Shape;670;p46"/>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Product Overview</a:t>
            </a:r>
            <a:endParaRPr sz="2400">
              <a:solidFill>
                <a:schemeClr val="lt1"/>
              </a:solidFill>
            </a:endParaRPr>
          </a:p>
        </p:txBody>
      </p:sp>
      <p:pic>
        <p:nvPicPr>
          <p:cNvPr id="671" name="Google Shape;671;p46"/>
          <p:cNvPicPr preferRelativeResize="0"/>
          <p:nvPr/>
        </p:nvPicPr>
        <p:blipFill>
          <a:blip r:embed="rId4">
            <a:alphaModFix/>
          </a:blip>
          <a:stretch>
            <a:fillRect/>
          </a:stretch>
        </p:blipFill>
        <p:spPr>
          <a:xfrm>
            <a:off x="0" y="888325"/>
            <a:ext cx="7133399" cy="4054400"/>
          </a:xfrm>
          <a:prstGeom prst="rect">
            <a:avLst/>
          </a:prstGeom>
          <a:noFill/>
          <a:ln>
            <a:noFill/>
          </a:ln>
        </p:spPr>
      </p:pic>
      <p:sp>
        <p:nvSpPr>
          <p:cNvPr id="672" name="Google Shape;672;p46"/>
          <p:cNvSpPr txBox="1"/>
          <p:nvPr/>
        </p:nvSpPr>
        <p:spPr>
          <a:xfrm>
            <a:off x="6768175" y="1295250"/>
            <a:ext cx="2375700" cy="10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595959"/>
                </a:solidFill>
                <a:latin typeface="Work Sans"/>
                <a:ea typeface="Work Sans"/>
                <a:cs typeface="Work Sans"/>
                <a:sym typeface="Work Sans"/>
              </a:rPr>
              <a:t>Student </a:t>
            </a:r>
            <a:endParaRPr b="1" sz="2000">
              <a:solidFill>
                <a:srgbClr val="595959"/>
              </a:solidFill>
              <a:latin typeface="Work Sans"/>
              <a:ea typeface="Work Sans"/>
              <a:cs typeface="Work Sans"/>
              <a:sym typeface="Work Sans"/>
            </a:endParaRPr>
          </a:p>
          <a:p>
            <a:pPr indent="-323850" lvl="0" marL="457200" rtl="0" algn="l">
              <a:lnSpc>
                <a:spcPct val="115000"/>
              </a:lnSpc>
              <a:spcBef>
                <a:spcPts val="0"/>
              </a:spcBef>
              <a:spcAft>
                <a:spcPts val="0"/>
              </a:spcAft>
              <a:buClr>
                <a:srgbClr val="595959"/>
              </a:buClr>
              <a:buSzPts val="1500"/>
              <a:buFont typeface="Work Sans"/>
              <a:buChar char="-"/>
            </a:pPr>
            <a:r>
              <a:rPr lang="en" sz="1500">
                <a:solidFill>
                  <a:srgbClr val="595959"/>
                </a:solidFill>
                <a:latin typeface="Work Sans"/>
                <a:ea typeface="Work Sans"/>
                <a:cs typeface="Work Sans"/>
                <a:sym typeface="Work Sans"/>
              </a:rPr>
              <a:t>Self-learning</a:t>
            </a:r>
            <a:endParaRPr sz="1500">
              <a:solidFill>
                <a:srgbClr val="595959"/>
              </a:solidFill>
              <a:latin typeface="Work Sans"/>
              <a:ea typeface="Work Sans"/>
              <a:cs typeface="Work Sans"/>
              <a:sym typeface="Work Sans"/>
            </a:endParaRPr>
          </a:p>
          <a:p>
            <a:pPr indent="-323850" lvl="0" marL="457200" rtl="0" algn="l">
              <a:lnSpc>
                <a:spcPct val="115000"/>
              </a:lnSpc>
              <a:spcBef>
                <a:spcPts val="0"/>
              </a:spcBef>
              <a:spcAft>
                <a:spcPts val="0"/>
              </a:spcAft>
              <a:buClr>
                <a:srgbClr val="595959"/>
              </a:buClr>
              <a:buSzPts val="1500"/>
              <a:buFont typeface="Work Sans"/>
              <a:buChar char="-"/>
            </a:pPr>
            <a:r>
              <a:rPr lang="en" sz="1500">
                <a:solidFill>
                  <a:srgbClr val="595959"/>
                </a:solidFill>
                <a:latin typeface="Work Sans"/>
                <a:ea typeface="Work Sans"/>
                <a:cs typeface="Work Sans"/>
                <a:sym typeface="Work Sans"/>
              </a:rPr>
              <a:t>Class Interactions</a:t>
            </a:r>
            <a:endParaRPr sz="1500">
              <a:solidFill>
                <a:srgbClr val="595959"/>
              </a:solidFill>
              <a:latin typeface="Work Sans"/>
              <a:ea typeface="Work Sans"/>
              <a:cs typeface="Work Sans"/>
              <a:sym typeface="Work Sans"/>
            </a:endParaRPr>
          </a:p>
        </p:txBody>
      </p:sp>
      <p:sp>
        <p:nvSpPr>
          <p:cNvPr id="673" name="Google Shape;673;p46"/>
          <p:cNvSpPr txBox="1"/>
          <p:nvPr/>
        </p:nvSpPr>
        <p:spPr>
          <a:xfrm>
            <a:off x="6768175" y="2480000"/>
            <a:ext cx="2498700" cy="10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595959"/>
                </a:solidFill>
                <a:latin typeface="Work Sans"/>
                <a:ea typeface="Work Sans"/>
                <a:cs typeface="Work Sans"/>
                <a:sym typeface="Work Sans"/>
              </a:rPr>
              <a:t>Teacher</a:t>
            </a:r>
            <a:r>
              <a:rPr b="1" lang="en" sz="2000">
                <a:solidFill>
                  <a:srgbClr val="595959"/>
                </a:solidFill>
                <a:latin typeface="Work Sans"/>
                <a:ea typeface="Work Sans"/>
                <a:cs typeface="Work Sans"/>
                <a:sym typeface="Work Sans"/>
              </a:rPr>
              <a:t> </a:t>
            </a:r>
            <a:endParaRPr b="1" sz="2000">
              <a:solidFill>
                <a:srgbClr val="595959"/>
              </a:solidFill>
              <a:latin typeface="Work Sans"/>
              <a:ea typeface="Work Sans"/>
              <a:cs typeface="Work Sans"/>
              <a:sym typeface="Work Sans"/>
            </a:endParaRPr>
          </a:p>
          <a:p>
            <a:pPr indent="-323850" lvl="0" marL="457200" rtl="0" algn="l">
              <a:lnSpc>
                <a:spcPct val="115000"/>
              </a:lnSpc>
              <a:spcBef>
                <a:spcPts val="0"/>
              </a:spcBef>
              <a:spcAft>
                <a:spcPts val="0"/>
              </a:spcAft>
              <a:buClr>
                <a:srgbClr val="595959"/>
              </a:buClr>
              <a:buSzPts val="1500"/>
              <a:buFont typeface="Work Sans"/>
              <a:buChar char="-"/>
            </a:pPr>
            <a:r>
              <a:rPr lang="en" sz="1500">
                <a:solidFill>
                  <a:srgbClr val="595959"/>
                </a:solidFill>
                <a:latin typeface="Work Sans"/>
                <a:ea typeface="Work Sans"/>
                <a:cs typeface="Work Sans"/>
                <a:sym typeface="Work Sans"/>
              </a:rPr>
              <a:t>Self-learning</a:t>
            </a:r>
            <a:endParaRPr sz="1500">
              <a:solidFill>
                <a:srgbClr val="595959"/>
              </a:solidFill>
              <a:latin typeface="Work Sans"/>
              <a:ea typeface="Work Sans"/>
              <a:cs typeface="Work Sans"/>
              <a:sym typeface="Work Sans"/>
            </a:endParaRPr>
          </a:p>
          <a:p>
            <a:pPr indent="-323850" lvl="0" marL="457200" rtl="0" algn="l">
              <a:lnSpc>
                <a:spcPct val="115000"/>
              </a:lnSpc>
              <a:spcBef>
                <a:spcPts val="0"/>
              </a:spcBef>
              <a:spcAft>
                <a:spcPts val="0"/>
              </a:spcAft>
              <a:buClr>
                <a:srgbClr val="595959"/>
              </a:buClr>
              <a:buSzPts val="1500"/>
              <a:buFont typeface="Work Sans"/>
              <a:buChar char="-"/>
            </a:pPr>
            <a:r>
              <a:rPr lang="en" sz="1500">
                <a:solidFill>
                  <a:srgbClr val="595959"/>
                </a:solidFill>
                <a:latin typeface="Work Sans"/>
                <a:ea typeface="Work Sans"/>
                <a:cs typeface="Work Sans"/>
                <a:sym typeface="Work Sans"/>
              </a:rPr>
              <a:t>Class Management</a:t>
            </a:r>
            <a:endParaRPr sz="1500">
              <a:solidFill>
                <a:srgbClr val="595959"/>
              </a:solidFill>
              <a:latin typeface="Work Sans"/>
              <a:ea typeface="Work Sans"/>
              <a:cs typeface="Work Sans"/>
              <a:sym typeface="Work Sans"/>
            </a:endParaRPr>
          </a:p>
        </p:txBody>
      </p:sp>
      <p:sp>
        <p:nvSpPr>
          <p:cNvPr id="674" name="Google Shape;674;p46"/>
          <p:cNvSpPr txBox="1"/>
          <p:nvPr/>
        </p:nvSpPr>
        <p:spPr>
          <a:xfrm>
            <a:off x="6768175" y="3664750"/>
            <a:ext cx="2375700" cy="7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595959"/>
                </a:solidFill>
                <a:latin typeface="Work Sans"/>
                <a:ea typeface="Work Sans"/>
                <a:cs typeface="Work Sans"/>
                <a:sym typeface="Work Sans"/>
              </a:rPr>
              <a:t>Parents</a:t>
            </a:r>
            <a:endParaRPr b="1" sz="2000">
              <a:solidFill>
                <a:srgbClr val="595959"/>
              </a:solidFill>
              <a:latin typeface="Work Sans"/>
              <a:ea typeface="Work Sans"/>
              <a:cs typeface="Work Sans"/>
              <a:sym typeface="Work Sans"/>
            </a:endParaRPr>
          </a:p>
          <a:p>
            <a:pPr indent="-323850" lvl="0" marL="457200" rtl="0" algn="l">
              <a:lnSpc>
                <a:spcPct val="115000"/>
              </a:lnSpc>
              <a:spcBef>
                <a:spcPts val="0"/>
              </a:spcBef>
              <a:spcAft>
                <a:spcPts val="0"/>
              </a:spcAft>
              <a:buClr>
                <a:srgbClr val="595959"/>
              </a:buClr>
              <a:buSzPts val="1500"/>
              <a:buFont typeface="Work Sans"/>
              <a:buChar char="-"/>
            </a:pPr>
            <a:r>
              <a:rPr lang="en" sz="1500">
                <a:solidFill>
                  <a:srgbClr val="595959"/>
                </a:solidFill>
                <a:latin typeface="Work Sans"/>
                <a:ea typeface="Work Sans"/>
                <a:cs typeface="Work Sans"/>
                <a:sym typeface="Work Sans"/>
              </a:rPr>
              <a:t>Monitor</a:t>
            </a:r>
            <a:endParaRPr sz="1500">
              <a:solidFill>
                <a:srgbClr val="595959"/>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47"/>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80" name="Google Shape;680;p47"/>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Class Monitor</a:t>
            </a:r>
            <a:endParaRPr sz="2400">
              <a:solidFill>
                <a:schemeClr val="lt1"/>
              </a:solidFill>
            </a:endParaRPr>
          </a:p>
        </p:txBody>
      </p:sp>
      <p:sp>
        <p:nvSpPr>
          <p:cNvPr id="681" name="Google Shape;681;p47"/>
          <p:cNvSpPr/>
          <p:nvPr/>
        </p:nvSpPr>
        <p:spPr>
          <a:xfrm flipH="1">
            <a:off x="4582720" y="1511705"/>
            <a:ext cx="3841279" cy="1389008"/>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758388" y="1878542"/>
            <a:ext cx="3336923" cy="1798512"/>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idx="4294967295" type="title"/>
          </p:nvPr>
        </p:nvSpPr>
        <p:spPr>
          <a:xfrm>
            <a:off x="1100475" y="2149150"/>
            <a:ext cx="2994900" cy="13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700">
                <a:solidFill>
                  <a:schemeClr val="lt1"/>
                </a:solidFill>
              </a:rPr>
              <a:t>02</a:t>
            </a:r>
            <a:endParaRPr sz="8700">
              <a:solidFill>
                <a:schemeClr val="lt1"/>
              </a:solidFill>
            </a:endParaRPr>
          </a:p>
        </p:txBody>
      </p:sp>
      <p:sp>
        <p:nvSpPr>
          <p:cNvPr id="684" name="Google Shape;684;p47"/>
          <p:cNvSpPr/>
          <p:nvPr/>
        </p:nvSpPr>
        <p:spPr>
          <a:xfrm>
            <a:off x="8262163" y="21255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835913" y="26971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txBox="1"/>
          <p:nvPr>
            <p:ph idx="4294967295" type="ctrTitle"/>
          </p:nvPr>
        </p:nvSpPr>
        <p:spPr>
          <a:xfrm>
            <a:off x="4686825" y="1482425"/>
            <a:ext cx="3413700" cy="13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Product Description</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8"/>
          <p:cNvSpPr txBox="1"/>
          <p:nvPr/>
        </p:nvSpPr>
        <p:spPr>
          <a:xfrm>
            <a:off x="4702550" y="808675"/>
            <a:ext cx="4150500" cy="39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Work Sans"/>
                <a:ea typeface="Work Sans"/>
                <a:cs typeface="Work Sans"/>
                <a:sym typeface="Work Sans"/>
              </a:rPr>
              <a:t>Two Bots for Efficient Learning</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During the </a:t>
            </a:r>
            <a:r>
              <a:rPr lang="en" sz="1100">
                <a:solidFill>
                  <a:schemeClr val="dk1"/>
                </a:solidFill>
                <a:latin typeface="Work Sans"/>
                <a:ea typeface="Work Sans"/>
                <a:cs typeface="Work Sans"/>
                <a:sym typeface="Work Sans"/>
              </a:rPr>
              <a:t>conversation, each sentence from a user is a command for chatbot. So, f</a:t>
            </a:r>
            <a:r>
              <a:rPr lang="en" sz="1100">
                <a:solidFill>
                  <a:schemeClr val="dk1"/>
                </a:solidFill>
                <a:latin typeface="Work Sans"/>
                <a:ea typeface="Work Sans"/>
                <a:cs typeface="Work Sans"/>
                <a:sym typeface="Work Sans"/>
              </a:rPr>
              <a:t>or </a:t>
            </a:r>
            <a:r>
              <a:rPr lang="en" sz="1100">
                <a:solidFill>
                  <a:schemeClr val="dk1"/>
                </a:solidFill>
                <a:latin typeface="Work Sans"/>
                <a:ea typeface="Work Sans"/>
                <a:cs typeface="Work Sans"/>
                <a:sym typeface="Work Sans"/>
              </a:rPr>
              <a:t>simplicity, we design two bots for language learning.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100">
                <a:solidFill>
                  <a:schemeClr val="dk1"/>
                </a:solidFill>
                <a:latin typeface="Work Sans"/>
                <a:ea typeface="Work Sans"/>
                <a:cs typeface="Work Sans"/>
                <a:sym typeface="Work Sans"/>
              </a:rPr>
              <a:t>Management Bot</a:t>
            </a:r>
            <a:r>
              <a:rPr lang="en" sz="1100">
                <a:solidFill>
                  <a:schemeClr val="dk1"/>
                </a:solidFill>
                <a:latin typeface="Work Sans"/>
                <a:ea typeface="Work Sans"/>
                <a:cs typeface="Work Sans"/>
                <a:sym typeface="Work Sans"/>
              </a:rPr>
              <a:t>: Aim for general user cases.  Students can use the bot for self-learning and check their performances. Teachers can also enrich their language </a:t>
            </a:r>
            <a:r>
              <a:rPr lang="en" sz="1100">
                <a:solidFill>
                  <a:schemeClr val="dk1"/>
                </a:solidFill>
                <a:latin typeface="Work Sans"/>
                <a:ea typeface="Work Sans"/>
                <a:cs typeface="Work Sans"/>
                <a:sym typeface="Work Sans"/>
              </a:rPr>
              <a:t>knowledge</a:t>
            </a:r>
            <a:r>
              <a:rPr lang="en" sz="1100">
                <a:solidFill>
                  <a:schemeClr val="dk1"/>
                </a:solidFill>
                <a:latin typeface="Work Sans"/>
                <a:ea typeface="Work Sans"/>
                <a:cs typeface="Work Sans"/>
                <a:sym typeface="Work Sans"/>
              </a:rPr>
              <a:t> and analyse the overall records.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100">
                <a:solidFill>
                  <a:schemeClr val="dk1"/>
                </a:solidFill>
                <a:latin typeface="Work Sans"/>
                <a:ea typeface="Work Sans"/>
                <a:cs typeface="Work Sans"/>
                <a:sym typeface="Work Sans"/>
              </a:rPr>
              <a:t>Question</a:t>
            </a:r>
            <a:r>
              <a:rPr b="1" lang="en" sz="1100">
                <a:solidFill>
                  <a:schemeClr val="dk1"/>
                </a:solidFill>
                <a:latin typeface="Work Sans"/>
                <a:ea typeface="Work Sans"/>
                <a:cs typeface="Work Sans"/>
                <a:sym typeface="Work Sans"/>
              </a:rPr>
              <a:t> Bot</a:t>
            </a:r>
            <a:r>
              <a:rPr lang="en" sz="1100">
                <a:solidFill>
                  <a:schemeClr val="dk1"/>
                </a:solidFill>
                <a:latin typeface="Work Sans"/>
                <a:ea typeface="Work Sans"/>
                <a:cs typeface="Work Sans"/>
                <a:sym typeface="Work Sans"/>
              </a:rPr>
              <a:t>: deal with students’ problems and report to a teacher if the problem hasn’t been solved. It will be deactivated when students take quiz.</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Note: We apply a LLM filter that supports the natural language to match correct statements not just using hardencoding commands.    </a:t>
            </a:r>
            <a:endParaRPr b="1" sz="1100">
              <a:solidFill>
                <a:schemeClr val="dk1"/>
              </a:solidFill>
              <a:latin typeface="Work Sans"/>
              <a:ea typeface="Work Sans"/>
              <a:cs typeface="Work Sans"/>
              <a:sym typeface="Work Sans"/>
            </a:endParaRPr>
          </a:p>
        </p:txBody>
      </p:sp>
      <p:pic>
        <p:nvPicPr>
          <p:cNvPr id="692" name="Google Shape;692;p48"/>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693" name="Google Shape;693;p48"/>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State Diagram</a:t>
            </a:r>
            <a:endParaRPr sz="2400">
              <a:solidFill>
                <a:schemeClr val="lt1"/>
              </a:solidFill>
            </a:endParaRPr>
          </a:p>
        </p:txBody>
      </p:sp>
      <p:pic>
        <p:nvPicPr>
          <p:cNvPr id="694" name="Google Shape;694;p48"/>
          <p:cNvPicPr preferRelativeResize="0"/>
          <p:nvPr/>
        </p:nvPicPr>
        <p:blipFill>
          <a:blip r:embed="rId4">
            <a:alphaModFix/>
          </a:blip>
          <a:stretch>
            <a:fillRect/>
          </a:stretch>
        </p:blipFill>
        <p:spPr>
          <a:xfrm>
            <a:off x="219225" y="964050"/>
            <a:ext cx="4352774" cy="391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49"/>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00" name="Google Shape;700;p49"/>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State D</a:t>
            </a:r>
            <a:r>
              <a:rPr lang="en" sz="2400">
                <a:solidFill>
                  <a:schemeClr val="lt1"/>
                </a:solidFill>
              </a:rPr>
              <a:t>iagram UI</a:t>
            </a:r>
            <a:endParaRPr sz="2400">
              <a:solidFill>
                <a:schemeClr val="lt1"/>
              </a:solidFill>
            </a:endParaRPr>
          </a:p>
        </p:txBody>
      </p:sp>
      <p:pic>
        <p:nvPicPr>
          <p:cNvPr id="701" name="Google Shape;701;p49"/>
          <p:cNvPicPr preferRelativeResize="0"/>
          <p:nvPr/>
        </p:nvPicPr>
        <p:blipFill>
          <a:blip r:embed="rId4">
            <a:alphaModFix/>
          </a:blip>
          <a:stretch>
            <a:fillRect/>
          </a:stretch>
        </p:blipFill>
        <p:spPr>
          <a:xfrm>
            <a:off x="2516950" y="1030200"/>
            <a:ext cx="1871250" cy="3760145"/>
          </a:xfrm>
          <a:prstGeom prst="rect">
            <a:avLst/>
          </a:prstGeom>
          <a:noFill/>
          <a:ln>
            <a:noFill/>
          </a:ln>
        </p:spPr>
      </p:pic>
      <p:pic>
        <p:nvPicPr>
          <p:cNvPr id="702" name="Google Shape;702;p49"/>
          <p:cNvPicPr preferRelativeResize="0"/>
          <p:nvPr/>
        </p:nvPicPr>
        <p:blipFill>
          <a:blip r:embed="rId5">
            <a:alphaModFix/>
          </a:blip>
          <a:stretch>
            <a:fillRect/>
          </a:stretch>
        </p:blipFill>
        <p:spPr>
          <a:xfrm>
            <a:off x="396400" y="1030200"/>
            <a:ext cx="1871250" cy="3760150"/>
          </a:xfrm>
          <a:prstGeom prst="rect">
            <a:avLst/>
          </a:prstGeom>
          <a:noFill/>
          <a:ln>
            <a:noFill/>
          </a:ln>
        </p:spPr>
      </p:pic>
      <p:sp>
        <p:nvSpPr>
          <p:cNvPr id="703" name="Google Shape;703;p49"/>
          <p:cNvSpPr/>
          <p:nvPr/>
        </p:nvSpPr>
        <p:spPr>
          <a:xfrm>
            <a:off x="172675" y="1030200"/>
            <a:ext cx="4645500" cy="3994200"/>
          </a:xfrm>
          <a:prstGeom prst="rect">
            <a:avLst/>
          </a:prstGeom>
          <a:solidFill>
            <a:srgbClr val="F2F2F2">
              <a:alpha val="0"/>
            </a:srgbClr>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04" name="Google Shape;704;p49"/>
          <p:cNvSpPr txBox="1"/>
          <p:nvPr/>
        </p:nvSpPr>
        <p:spPr>
          <a:xfrm>
            <a:off x="1388200" y="741825"/>
            <a:ext cx="3000000" cy="35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100">
                <a:solidFill>
                  <a:srgbClr val="595959"/>
                </a:solidFill>
                <a:latin typeface="Work Sans"/>
                <a:ea typeface="Work Sans"/>
                <a:cs typeface="Work Sans"/>
                <a:sym typeface="Work Sans"/>
              </a:rPr>
              <a:t>Management Bot </a:t>
            </a:r>
            <a:endParaRPr/>
          </a:p>
        </p:txBody>
      </p:sp>
      <p:pic>
        <p:nvPicPr>
          <p:cNvPr id="705" name="Google Shape;705;p49"/>
          <p:cNvPicPr preferRelativeResize="0"/>
          <p:nvPr/>
        </p:nvPicPr>
        <p:blipFill>
          <a:blip r:embed="rId6">
            <a:alphaModFix/>
          </a:blip>
          <a:stretch>
            <a:fillRect/>
          </a:stretch>
        </p:blipFill>
        <p:spPr>
          <a:xfrm>
            <a:off x="4936138" y="1072025"/>
            <a:ext cx="1946100" cy="3910550"/>
          </a:xfrm>
          <a:prstGeom prst="rect">
            <a:avLst/>
          </a:prstGeom>
          <a:noFill/>
          <a:ln>
            <a:noFill/>
          </a:ln>
        </p:spPr>
      </p:pic>
      <p:sp>
        <p:nvSpPr>
          <p:cNvPr id="706" name="Google Shape;706;p49"/>
          <p:cNvSpPr txBox="1"/>
          <p:nvPr/>
        </p:nvSpPr>
        <p:spPr>
          <a:xfrm>
            <a:off x="4797388" y="741825"/>
            <a:ext cx="2223600" cy="354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100">
                <a:solidFill>
                  <a:srgbClr val="595959"/>
                </a:solidFill>
                <a:latin typeface="Work Sans"/>
                <a:ea typeface="Work Sans"/>
                <a:cs typeface="Work Sans"/>
                <a:sym typeface="Work Sans"/>
              </a:rPr>
              <a:t>Question </a:t>
            </a:r>
            <a:r>
              <a:rPr b="1" lang="en" sz="1100">
                <a:solidFill>
                  <a:srgbClr val="595959"/>
                </a:solidFill>
                <a:latin typeface="Work Sans"/>
                <a:ea typeface="Work Sans"/>
                <a:cs typeface="Work Sans"/>
                <a:sym typeface="Work Sans"/>
              </a:rPr>
              <a:t>Bot </a:t>
            </a:r>
            <a:endParaRPr>
              <a:solidFill>
                <a:schemeClr val="dk1"/>
              </a:solidFill>
            </a:endParaRPr>
          </a:p>
        </p:txBody>
      </p:sp>
      <p:sp>
        <p:nvSpPr>
          <p:cNvPr id="707" name="Google Shape;707;p49"/>
          <p:cNvSpPr txBox="1"/>
          <p:nvPr/>
        </p:nvSpPr>
        <p:spPr>
          <a:xfrm>
            <a:off x="7000200" y="2140800"/>
            <a:ext cx="2223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Management bot handles general learning user cases while </a:t>
            </a:r>
            <a:r>
              <a:rPr lang="en" sz="1100">
                <a:solidFill>
                  <a:srgbClr val="595959"/>
                </a:solidFill>
                <a:latin typeface="Work Sans"/>
                <a:ea typeface="Work Sans"/>
                <a:cs typeface="Work Sans"/>
                <a:sym typeface="Work Sans"/>
              </a:rPr>
              <a:t>question</a:t>
            </a:r>
            <a:r>
              <a:rPr lang="en" sz="1100">
                <a:solidFill>
                  <a:srgbClr val="595959"/>
                </a:solidFill>
                <a:latin typeface="Work Sans"/>
                <a:ea typeface="Work Sans"/>
                <a:cs typeface="Work Sans"/>
                <a:sym typeface="Work Sans"/>
              </a:rPr>
              <a:t> bot deals with student problems. </a:t>
            </a:r>
            <a:endParaRPr sz="1100">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0"/>
          <p:cNvSpPr txBox="1"/>
          <p:nvPr/>
        </p:nvSpPr>
        <p:spPr>
          <a:xfrm>
            <a:off x="2418937" y="3509775"/>
            <a:ext cx="18195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Chatbot helps </a:t>
            </a:r>
            <a:r>
              <a:rPr b="1" lang="en" sz="1100">
                <a:solidFill>
                  <a:srgbClr val="595959"/>
                </a:solidFill>
                <a:latin typeface="Work Sans"/>
                <a:ea typeface="Work Sans"/>
                <a:cs typeface="Work Sans"/>
                <a:sym typeface="Work Sans"/>
              </a:rPr>
              <a:t>modify</a:t>
            </a:r>
            <a:r>
              <a:rPr lang="en" sz="1100">
                <a:solidFill>
                  <a:srgbClr val="595959"/>
                </a:solidFill>
                <a:latin typeface="Work Sans"/>
                <a:ea typeface="Work Sans"/>
                <a:cs typeface="Work Sans"/>
                <a:sym typeface="Work Sans"/>
              </a:rPr>
              <a:t> students’ writing, </a:t>
            </a:r>
            <a:r>
              <a:rPr b="1" lang="en" sz="1100">
                <a:solidFill>
                  <a:srgbClr val="595959"/>
                </a:solidFill>
                <a:latin typeface="Work Sans"/>
                <a:ea typeface="Work Sans"/>
                <a:cs typeface="Work Sans"/>
                <a:sym typeface="Work Sans"/>
              </a:rPr>
              <a:t>give advices </a:t>
            </a:r>
            <a:r>
              <a:rPr lang="en" sz="1100">
                <a:solidFill>
                  <a:srgbClr val="595959"/>
                </a:solidFill>
                <a:latin typeface="Work Sans"/>
                <a:ea typeface="Work Sans"/>
                <a:cs typeface="Work Sans"/>
                <a:sym typeface="Work Sans"/>
              </a:rPr>
              <a:t>and score</a:t>
            </a:r>
            <a:endParaRPr sz="1100">
              <a:solidFill>
                <a:srgbClr val="595959"/>
              </a:solidFill>
              <a:latin typeface="Work Sans"/>
              <a:ea typeface="Work Sans"/>
              <a:cs typeface="Work Sans"/>
              <a:sym typeface="Work Sans"/>
            </a:endParaRPr>
          </a:p>
        </p:txBody>
      </p:sp>
      <p:pic>
        <p:nvPicPr>
          <p:cNvPr id="713" name="Google Shape;713;p50"/>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14" name="Google Shape;714;p50"/>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1: </a:t>
            </a:r>
            <a:r>
              <a:rPr lang="en" sz="2400">
                <a:solidFill>
                  <a:schemeClr val="lt1"/>
                </a:solidFill>
              </a:rPr>
              <a:t>Instant Learning</a:t>
            </a:r>
            <a:endParaRPr sz="2400">
              <a:solidFill>
                <a:schemeClr val="lt1"/>
              </a:solidFill>
            </a:endParaRPr>
          </a:p>
        </p:txBody>
      </p:sp>
      <p:sp>
        <p:nvSpPr>
          <p:cNvPr id="715" name="Google Shape;715;p50"/>
          <p:cNvSpPr txBox="1"/>
          <p:nvPr/>
        </p:nvSpPr>
        <p:spPr>
          <a:xfrm>
            <a:off x="633550" y="794625"/>
            <a:ext cx="111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Quiz</a:t>
            </a:r>
            <a:endParaRPr b="1" sz="1600">
              <a:solidFill>
                <a:schemeClr val="dk1"/>
              </a:solidFill>
              <a:latin typeface="Lexend Deca"/>
              <a:ea typeface="Lexend Deca"/>
              <a:cs typeface="Lexend Deca"/>
              <a:sym typeface="Lexend Deca"/>
            </a:endParaRPr>
          </a:p>
        </p:txBody>
      </p:sp>
      <p:sp>
        <p:nvSpPr>
          <p:cNvPr id="716" name="Google Shape;716;p50"/>
          <p:cNvSpPr txBox="1"/>
          <p:nvPr/>
        </p:nvSpPr>
        <p:spPr>
          <a:xfrm>
            <a:off x="1942450" y="835450"/>
            <a:ext cx="30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717" name="Google Shape;717;p50"/>
          <p:cNvSpPr txBox="1"/>
          <p:nvPr/>
        </p:nvSpPr>
        <p:spPr>
          <a:xfrm>
            <a:off x="4793225" y="7946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Daily Read</a:t>
            </a:r>
            <a:endParaRPr sz="1200">
              <a:solidFill>
                <a:schemeClr val="dk1"/>
              </a:solidFill>
            </a:endParaRPr>
          </a:p>
        </p:txBody>
      </p:sp>
      <p:sp>
        <p:nvSpPr>
          <p:cNvPr id="718" name="Google Shape;718;p50"/>
          <p:cNvSpPr txBox="1"/>
          <p:nvPr/>
        </p:nvSpPr>
        <p:spPr>
          <a:xfrm>
            <a:off x="6707200" y="7946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pic>
        <p:nvPicPr>
          <p:cNvPr id="719" name="Google Shape;719;p50"/>
          <p:cNvPicPr preferRelativeResize="0"/>
          <p:nvPr/>
        </p:nvPicPr>
        <p:blipFill>
          <a:blip r:embed="rId4">
            <a:alphaModFix/>
          </a:blip>
          <a:stretch>
            <a:fillRect/>
          </a:stretch>
        </p:blipFill>
        <p:spPr>
          <a:xfrm>
            <a:off x="446100" y="1216730"/>
            <a:ext cx="1181026" cy="2357023"/>
          </a:xfrm>
          <a:prstGeom prst="rect">
            <a:avLst/>
          </a:prstGeom>
          <a:noFill/>
          <a:ln>
            <a:noFill/>
          </a:ln>
        </p:spPr>
      </p:pic>
      <p:pic>
        <p:nvPicPr>
          <p:cNvPr id="720" name="Google Shape;720;p50"/>
          <p:cNvPicPr preferRelativeResize="0"/>
          <p:nvPr/>
        </p:nvPicPr>
        <p:blipFill>
          <a:blip r:embed="rId5">
            <a:alphaModFix/>
          </a:blip>
          <a:stretch>
            <a:fillRect/>
          </a:stretch>
        </p:blipFill>
        <p:spPr>
          <a:xfrm>
            <a:off x="2730898" y="1243667"/>
            <a:ext cx="1181026" cy="2357023"/>
          </a:xfrm>
          <a:prstGeom prst="rect">
            <a:avLst/>
          </a:prstGeom>
          <a:noFill/>
          <a:ln>
            <a:noFill/>
          </a:ln>
        </p:spPr>
      </p:pic>
      <p:pic>
        <p:nvPicPr>
          <p:cNvPr id="721" name="Google Shape;721;p50"/>
          <p:cNvPicPr preferRelativeResize="0"/>
          <p:nvPr/>
        </p:nvPicPr>
        <p:blipFill>
          <a:blip r:embed="rId6">
            <a:alphaModFix/>
          </a:blip>
          <a:stretch>
            <a:fillRect/>
          </a:stretch>
        </p:blipFill>
        <p:spPr>
          <a:xfrm>
            <a:off x="4974538" y="1216725"/>
            <a:ext cx="1159224" cy="2313518"/>
          </a:xfrm>
          <a:prstGeom prst="rect">
            <a:avLst/>
          </a:prstGeom>
          <a:noFill/>
          <a:ln>
            <a:noFill/>
          </a:ln>
        </p:spPr>
      </p:pic>
      <p:pic>
        <p:nvPicPr>
          <p:cNvPr id="722" name="Google Shape;722;p50"/>
          <p:cNvPicPr preferRelativeResize="0"/>
          <p:nvPr/>
        </p:nvPicPr>
        <p:blipFill rotWithShape="1">
          <a:blip r:embed="rId7">
            <a:alphaModFix/>
          </a:blip>
          <a:srcRect b="347" l="0" r="0" t="337"/>
          <a:stretch/>
        </p:blipFill>
        <p:spPr>
          <a:xfrm>
            <a:off x="7398509" y="1216725"/>
            <a:ext cx="1159224" cy="2313518"/>
          </a:xfrm>
          <a:prstGeom prst="rect">
            <a:avLst/>
          </a:prstGeom>
          <a:noFill/>
          <a:ln>
            <a:noFill/>
          </a:ln>
        </p:spPr>
      </p:pic>
      <p:sp>
        <p:nvSpPr>
          <p:cNvPr id="723" name="Google Shape;723;p50"/>
          <p:cNvSpPr txBox="1"/>
          <p:nvPr/>
        </p:nvSpPr>
        <p:spPr>
          <a:xfrm>
            <a:off x="46300" y="3509775"/>
            <a:ext cx="18195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multiple-choice, fill-in-the-blank, matching, and word formation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Difficulty and content based on students’ </a:t>
            </a:r>
            <a:r>
              <a:rPr b="1" lang="en" sz="1100">
                <a:solidFill>
                  <a:srgbClr val="595959"/>
                </a:solidFill>
                <a:latin typeface="Work Sans"/>
                <a:ea typeface="Work Sans"/>
                <a:cs typeface="Work Sans"/>
                <a:sym typeface="Work Sans"/>
              </a:rPr>
              <a:t>past performace</a:t>
            </a:r>
            <a:endParaRPr b="1"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sp>
        <p:nvSpPr>
          <p:cNvPr id="724" name="Google Shape;724;p50"/>
          <p:cNvSpPr txBox="1"/>
          <p:nvPr/>
        </p:nvSpPr>
        <p:spPr>
          <a:xfrm>
            <a:off x="4651673" y="3509775"/>
            <a:ext cx="21237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Personalized recommendations </a:t>
            </a:r>
            <a:r>
              <a:rPr lang="en" sz="1100">
                <a:solidFill>
                  <a:srgbClr val="595959"/>
                </a:solidFill>
                <a:latin typeface="Work Sans"/>
                <a:ea typeface="Work Sans"/>
                <a:cs typeface="Work Sans"/>
                <a:sym typeface="Work Sans"/>
              </a:rPr>
              <a:t>for Articles, News, and Videos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Short question to check students’ understanding</a:t>
            </a:r>
            <a:endParaRPr sz="1100">
              <a:solidFill>
                <a:srgbClr val="595959"/>
              </a:solidFill>
              <a:latin typeface="Work Sans"/>
              <a:ea typeface="Work Sans"/>
              <a:cs typeface="Work Sans"/>
              <a:sym typeface="Work Sans"/>
            </a:endParaRPr>
          </a:p>
        </p:txBody>
      </p:sp>
      <p:sp>
        <p:nvSpPr>
          <p:cNvPr id="725" name="Google Shape;725;p50"/>
          <p:cNvSpPr txBox="1"/>
          <p:nvPr/>
        </p:nvSpPr>
        <p:spPr>
          <a:xfrm>
            <a:off x="7075650" y="3509775"/>
            <a:ext cx="19584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Chatbot is designed to </a:t>
            </a:r>
            <a:r>
              <a:rPr b="1" lang="en" sz="1100">
                <a:solidFill>
                  <a:srgbClr val="595959"/>
                </a:solidFill>
                <a:latin typeface="Work Sans"/>
                <a:ea typeface="Work Sans"/>
                <a:cs typeface="Work Sans"/>
                <a:sym typeface="Work Sans"/>
              </a:rPr>
              <a:t>adopt various themes</a:t>
            </a:r>
            <a:r>
              <a:rPr lang="en" sz="1100">
                <a:solidFill>
                  <a:srgbClr val="595959"/>
                </a:solidFill>
                <a:latin typeface="Work Sans"/>
                <a:ea typeface="Work Sans"/>
                <a:cs typeface="Work Sans"/>
                <a:sym typeface="Work Sans"/>
              </a:rPr>
              <a:t> and engage in lively  communication with students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Voice and text </a:t>
            </a:r>
            <a:r>
              <a:rPr lang="en" sz="1100">
                <a:solidFill>
                  <a:srgbClr val="595959"/>
                </a:solidFill>
                <a:latin typeface="Work Sans"/>
                <a:ea typeface="Work Sans"/>
                <a:cs typeface="Work Sans"/>
                <a:sym typeface="Work Sans"/>
              </a:rPr>
              <a:t>messaging </a:t>
            </a:r>
            <a:endParaRPr sz="1100">
              <a:solidFill>
                <a:srgbClr val="595959"/>
              </a:solidFill>
              <a:latin typeface="Work Sans"/>
              <a:ea typeface="Work Sans"/>
              <a:cs typeface="Work Sans"/>
              <a:sym typeface="Work Sans"/>
            </a:endParaRPr>
          </a:p>
        </p:txBody>
      </p:sp>
      <p:sp>
        <p:nvSpPr>
          <p:cNvPr id="726" name="Google Shape;726;p50"/>
          <p:cNvSpPr/>
          <p:nvPr/>
        </p:nvSpPr>
        <p:spPr>
          <a:xfrm>
            <a:off x="240350" y="813475"/>
            <a:ext cx="145079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txBox="1"/>
          <p:nvPr/>
        </p:nvSpPr>
        <p:spPr>
          <a:xfrm>
            <a:off x="522297" y="793241"/>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Quiz 🧠</a:t>
            </a:r>
            <a:endParaRPr b="1" sz="1800">
              <a:solidFill>
                <a:srgbClr val="FFFFFF"/>
              </a:solidFill>
              <a:latin typeface="Lexend Deca"/>
              <a:ea typeface="Lexend Deca"/>
              <a:cs typeface="Lexend Deca"/>
              <a:sym typeface="Lexend Deca"/>
            </a:endParaRPr>
          </a:p>
        </p:txBody>
      </p:sp>
      <p:sp>
        <p:nvSpPr>
          <p:cNvPr id="728" name="Google Shape;728;p50"/>
          <p:cNvSpPr/>
          <p:nvPr/>
        </p:nvSpPr>
        <p:spPr>
          <a:xfrm>
            <a:off x="2177725" y="846200"/>
            <a:ext cx="2263807" cy="36930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txBox="1"/>
          <p:nvPr/>
        </p:nvSpPr>
        <p:spPr>
          <a:xfrm>
            <a:off x="2368825" y="804850"/>
            <a:ext cx="226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Writing Improve✍️</a:t>
            </a:r>
            <a:endParaRPr b="1" sz="1600">
              <a:solidFill>
                <a:srgbClr val="FFFFFF"/>
              </a:solidFill>
              <a:latin typeface="Lexend Deca"/>
              <a:ea typeface="Lexend Deca"/>
              <a:cs typeface="Lexend Deca"/>
              <a:sym typeface="Lexend Deca"/>
            </a:endParaRPr>
          </a:p>
        </p:txBody>
      </p:sp>
      <p:sp>
        <p:nvSpPr>
          <p:cNvPr id="730" name="Google Shape;730;p50"/>
          <p:cNvSpPr txBox="1"/>
          <p:nvPr/>
        </p:nvSpPr>
        <p:spPr>
          <a:xfrm>
            <a:off x="4984488" y="805538"/>
            <a:ext cx="111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Quiz</a:t>
            </a:r>
            <a:endParaRPr b="1" sz="1600">
              <a:solidFill>
                <a:schemeClr val="dk1"/>
              </a:solidFill>
              <a:latin typeface="Lexend Deca"/>
              <a:ea typeface="Lexend Deca"/>
              <a:cs typeface="Lexend Deca"/>
              <a:sym typeface="Lexend Deca"/>
            </a:endParaRPr>
          </a:p>
        </p:txBody>
      </p:sp>
      <p:sp>
        <p:nvSpPr>
          <p:cNvPr id="731" name="Google Shape;731;p50"/>
          <p:cNvSpPr/>
          <p:nvPr/>
        </p:nvSpPr>
        <p:spPr>
          <a:xfrm>
            <a:off x="4591303" y="824400"/>
            <a:ext cx="181951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txBox="1"/>
          <p:nvPr/>
        </p:nvSpPr>
        <p:spPr>
          <a:xfrm>
            <a:off x="4873235" y="804153"/>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Daily Read 📖</a:t>
            </a:r>
            <a:endParaRPr b="1" sz="1600">
              <a:solidFill>
                <a:srgbClr val="FFFFFF"/>
              </a:solidFill>
              <a:latin typeface="Lexend Deca"/>
              <a:ea typeface="Lexend Deca"/>
              <a:cs typeface="Lexend Deca"/>
              <a:sym typeface="Lexend Deca"/>
            </a:endParaRPr>
          </a:p>
        </p:txBody>
      </p:sp>
      <p:sp>
        <p:nvSpPr>
          <p:cNvPr id="733" name="Google Shape;733;p50"/>
          <p:cNvSpPr/>
          <p:nvPr/>
        </p:nvSpPr>
        <p:spPr>
          <a:xfrm>
            <a:off x="6989128" y="823600"/>
            <a:ext cx="181951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txBox="1"/>
          <p:nvPr/>
        </p:nvSpPr>
        <p:spPr>
          <a:xfrm>
            <a:off x="7271060" y="803353"/>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Role Play 🎭</a:t>
            </a:r>
            <a:endParaRPr b="1" sz="1600">
              <a:solidFill>
                <a:srgbClr val="FFFFFF"/>
              </a:solidFill>
              <a:latin typeface="Lexend Deca"/>
              <a:ea typeface="Lexend Deca"/>
              <a:cs typeface="Lexend Deca"/>
              <a:sym typeface="Lexend Dec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51"/>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40" name="Google Shape;740;p51"/>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Quiz</a:t>
            </a:r>
            <a:endParaRPr sz="2400">
              <a:solidFill>
                <a:schemeClr val="lt1"/>
              </a:solidFill>
            </a:endParaRPr>
          </a:p>
        </p:txBody>
      </p:sp>
      <p:sp>
        <p:nvSpPr>
          <p:cNvPr id="741" name="Google Shape;741;p51"/>
          <p:cNvSpPr txBox="1"/>
          <p:nvPr/>
        </p:nvSpPr>
        <p:spPr>
          <a:xfrm>
            <a:off x="5325625" y="879775"/>
            <a:ext cx="3067800" cy="402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questions types include:</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Multiple Choice Questions (MCQs)</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Fill in the Blanks</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Matching Questions</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True or False</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Listening Comprehension</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Sentence Rearrangement</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Vocabulary Matching</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Translation</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Grammar Questions</a:t>
            </a:r>
            <a:endParaRPr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Reading Comprehension</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It operates through a real-time response loop, taking into account students' past performance and adjusting question difficulty accordingly.</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Speech Recognition API is used to evaluate student’s pronunciation</a:t>
            </a:r>
            <a:r>
              <a:rPr lang="en" sz="1100">
                <a:solidFill>
                  <a:srgbClr val="595959"/>
                </a:solidFill>
                <a:latin typeface="Work Sans"/>
                <a:ea typeface="Work Sans"/>
                <a:cs typeface="Work Sans"/>
                <a:sym typeface="Work Sans"/>
              </a:rPr>
              <a:t>. </a:t>
            </a:r>
            <a:endParaRPr sz="1100">
              <a:solidFill>
                <a:srgbClr val="595959"/>
              </a:solidFill>
              <a:latin typeface="Work Sans"/>
              <a:ea typeface="Work Sans"/>
              <a:cs typeface="Work Sans"/>
              <a:sym typeface="Work Sans"/>
            </a:endParaRPr>
          </a:p>
        </p:txBody>
      </p:sp>
      <p:pic>
        <p:nvPicPr>
          <p:cNvPr id="742" name="Google Shape;742;p51"/>
          <p:cNvPicPr preferRelativeResize="0"/>
          <p:nvPr/>
        </p:nvPicPr>
        <p:blipFill>
          <a:blip r:embed="rId4">
            <a:alphaModFix/>
          </a:blip>
          <a:stretch>
            <a:fillRect/>
          </a:stretch>
        </p:blipFill>
        <p:spPr>
          <a:xfrm>
            <a:off x="166950" y="807402"/>
            <a:ext cx="1888124" cy="4096872"/>
          </a:xfrm>
          <a:prstGeom prst="rect">
            <a:avLst/>
          </a:prstGeom>
          <a:noFill/>
          <a:ln>
            <a:noFill/>
          </a:ln>
        </p:spPr>
      </p:pic>
      <p:pic>
        <p:nvPicPr>
          <p:cNvPr id="743" name="Google Shape;743;p51"/>
          <p:cNvPicPr preferRelativeResize="0"/>
          <p:nvPr/>
        </p:nvPicPr>
        <p:blipFill>
          <a:blip r:embed="rId5">
            <a:alphaModFix/>
          </a:blip>
          <a:stretch>
            <a:fillRect/>
          </a:stretch>
        </p:blipFill>
        <p:spPr>
          <a:xfrm>
            <a:off x="2670936" y="807402"/>
            <a:ext cx="2038820" cy="4096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2"/>
          <p:cNvSpPr txBox="1"/>
          <p:nvPr/>
        </p:nvSpPr>
        <p:spPr>
          <a:xfrm>
            <a:off x="5175300" y="777650"/>
            <a:ext cx="3968700" cy="15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1. Difficulty Adjustment:</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Based on the student's past performance, the system determines an appropriate difficulty level for the quiz.</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2. Question Selection:</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The system inputs the difficulty level into the "GetQuestion" function.It retrieves questions from the student question bank tailored to the determined difficulty level.</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3. Question Delivery:</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The chatbot sends a question to the student.</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4. Student Response and Tracking:</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The student answers the question, and the chatbot tracks their response. For speaking questions, speech recognition technology is used to assess pronunciation and accuracy.</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5. Real-Time Scoring:</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The system calculates the student's score immediately after they provide an answer. The score is influenced by factors such as response time and accuracy.</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000">
                <a:solidFill>
                  <a:schemeClr val="dk1"/>
                </a:solidFill>
                <a:latin typeface="Work Sans"/>
                <a:ea typeface="Work Sans"/>
                <a:cs typeface="Work Sans"/>
                <a:sym typeface="Work Sans"/>
              </a:rPr>
              <a:t>6. Dynamic Difficulty Adjustment:</a:t>
            </a:r>
            <a:endParaRPr b="1"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Based on the student's performance on the current question, the system adjusts the difficulty level for the next question. If a student struggles, the next question may be less difficult to provide a supportive learning experience.</a:t>
            </a:r>
            <a:endParaRPr sz="10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000">
              <a:solidFill>
                <a:srgbClr val="595959"/>
              </a:solidFill>
              <a:latin typeface="Work Sans"/>
              <a:ea typeface="Work Sans"/>
              <a:cs typeface="Work Sans"/>
              <a:sym typeface="Work Sans"/>
            </a:endParaRPr>
          </a:p>
        </p:txBody>
      </p:sp>
      <p:pic>
        <p:nvPicPr>
          <p:cNvPr id="749" name="Google Shape;749;p52"/>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50" name="Google Shape;750;p52"/>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Quiz</a:t>
            </a:r>
            <a:endParaRPr sz="2400">
              <a:solidFill>
                <a:schemeClr val="lt1"/>
              </a:solidFill>
            </a:endParaRPr>
          </a:p>
        </p:txBody>
      </p:sp>
      <p:pic>
        <p:nvPicPr>
          <p:cNvPr id="751" name="Google Shape;751;p52"/>
          <p:cNvPicPr preferRelativeResize="0"/>
          <p:nvPr/>
        </p:nvPicPr>
        <p:blipFill>
          <a:blip r:embed="rId4">
            <a:alphaModFix/>
          </a:blip>
          <a:stretch>
            <a:fillRect/>
          </a:stretch>
        </p:blipFill>
        <p:spPr>
          <a:xfrm>
            <a:off x="107950" y="865074"/>
            <a:ext cx="4795124" cy="394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53"/>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57" name="Google Shape;757;p53"/>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Writing</a:t>
            </a:r>
            <a:endParaRPr sz="2400">
              <a:solidFill>
                <a:schemeClr val="lt1"/>
              </a:solidFill>
            </a:endParaRPr>
          </a:p>
        </p:txBody>
      </p:sp>
      <p:sp>
        <p:nvSpPr>
          <p:cNvPr id="758" name="Google Shape;758;p53"/>
          <p:cNvSpPr txBox="1"/>
          <p:nvPr/>
        </p:nvSpPr>
        <p:spPr>
          <a:xfrm>
            <a:off x="4954075" y="843588"/>
            <a:ext cx="3067800" cy="402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This module provides tailored writing practice and constructive feedback, facilitating students' progressive improvement in their writing skills.</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a:t>
            </a:r>
            <a:r>
              <a:rPr lang="en" sz="1100">
                <a:solidFill>
                  <a:srgbClr val="595959"/>
                </a:solidFill>
                <a:latin typeface="Work Sans"/>
                <a:ea typeface="Work Sans"/>
                <a:cs typeface="Work Sans"/>
                <a:sym typeface="Work Sans"/>
              </a:rPr>
              <a:t>writing</a:t>
            </a:r>
            <a:r>
              <a:rPr lang="en" sz="1100">
                <a:solidFill>
                  <a:srgbClr val="595959"/>
                </a:solidFill>
                <a:latin typeface="Work Sans"/>
                <a:ea typeface="Work Sans"/>
                <a:cs typeface="Work Sans"/>
                <a:sym typeface="Work Sans"/>
              </a:rPr>
              <a:t> task are usually a short paragraph. As it is inconvenient to type long passage in phone. </a:t>
            </a:r>
            <a:endParaRPr sz="1100">
              <a:solidFill>
                <a:srgbClr val="595959"/>
              </a:solidFill>
              <a:latin typeface="Work Sans"/>
              <a:ea typeface="Work Sans"/>
              <a:cs typeface="Work Sans"/>
              <a:sym typeface="Work Sans"/>
            </a:endParaRPr>
          </a:p>
        </p:txBody>
      </p:sp>
      <p:pic>
        <p:nvPicPr>
          <p:cNvPr id="759" name="Google Shape;759;p53"/>
          <p:cNvPicPr preferRelativeResize="0"/>
          <p:nvPr/>
        </p:nvPicPr>
        <p:blipFill>
          <a:blip r:embed="rId4">
            <a:alphaModFix/>
          </a:blip>
          <a:stretch>
            <a:fillRect/>
          </a:stretch>
        </p:blipFill>
        <p:spPr>
          <a:xfrm>
            <a:off x="559650" y="843600"/>
            <a:ext cx="1848825" cy="3746599"/>
          </a:xfrm>
          <a:prstGeom prst="rect">
            <a:avLst/>
          </a:prstGeom>
          <a:noFill/>
          <a:ln>
            <a:noFill/>
          </a:ln>
        </p:spPr>
      </p:pic>
      <p:pic>
        <p:nvPicPr>
          <p:cNvPr id="760" name="Google Shape;760;p53"/>
          <p:cNvPicPr preferRelativeResize="0"/>
          <p:nvPr/>
        </p:nvPicPr>
        <p:blipFill rotWithShape="1">
          <a:blip r:embed="rId5">
            <a:alphaModFix/>
          </a:blip>
          <a:srcRect b="0" l="0" r="2865" t="0"/>
          <a:stretch/>
        </p:blipFill>
        <p:spPr>
          <a:xfrm>
            <a:off x="2729625" y="843600"/>
            <a:ext cx="1848826" cy="374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4"/>
          <p:cNvSpPr txBox="1"/>
          <p:nvPr/>
        </p:nvSpPr>
        <p:spPr>
          <a:xfrm>
            <a:off x="5175300" y="777650"/>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Adaptive Difficulty:</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The system evaluates the student's historical performance to ascertain their proficiency in writing and dynamically adjusts assignment difficulty levels accordingly.</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Topic Presentation:</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Following the assessment of the student's skill level, the system introduces an appropriate writing topic.</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Student Submissions:</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Students are tasked with composing and submitting their written work based on the assigned topic.</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AI Feedback:</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Leveraging a Large Language Model API, the system provides comprehensive feedback on students' submissions, offering valuable suggestions for enhancement.</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Performance Tracking:</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A meticulous record of students' writing submissions and feedback is meticulously maintained within their performance profiles. This allows for continuous monitoring of progress.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p:txBody>
      </p:sp>
      <p:pic>
        <p:nvPicPr>
          <p:cNvPr id="766" name="Google Shape;766;p54"/>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67" name="Google Shape;767;p54"/>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Writing</a:t>
            </a:r>
            <a:endParaRPr sz="2400">
              <a:solidFill>
                <a:schemeClr val="lt1"/>
              </a:solidFill>
            </a:endParaRPr>
          </a:p>
        </p:txBody>
      </p:sp>
      <p:pic>
        <p:nvPicPr>
          <p:cNvPr id="768" name="Google Shape;768;p54"/>
          <p:cNvPicPr preferRelativeResize="0"/>
          <p:nvPr/>
        </p:nvPicPr>
        <p:blipFill rotWithShape="1">
          <a:blip r:embed="rId4">
            <a:alphaModFix/>
          </a:blip>
          <a:srcRect b="-382" l="-7550" r="-7550" t="-393"/>
          <a:stretch/>
        </p:blipFill>
        <p:spPr>
          <a:xfrm>
            <a:off x="107950" y="865074"/>
            <a:ext cx="4795124" cy="394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8"/>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270" name="Google Shape;270;p28"/>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Problem Statement</a:t>
            </a:r>
            <a:endParaRPr sz="2400">
              <a:solidFill>
                <a:schemeClr val="lt1"/>
              </a:solidFill>
            </a:endParaRPr>
          </a:p>
        </p:txBody>
      </p:sp>
      <p:sp>
        <p:nvSpPr>
          <p:cNvPr id="271" name="Google Shape;271;p28"/>
          <p:cNvSpPr txBox="1"/>
          <p:nvPr>
            <p:ph idx="4294967295" type="title"/>
          </p:nvPr>
        </p:nvSpPr>
        <p:spPr>
          <a:xfrm>
            <a:off x="1056075" y="2340213"/>
            <a:ext cx="2791800" cy="6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Introduction</a:t>
            </a:r>
            <a:endParaRPr>
              <a:solidFill>
                <a:schemeClr val="lt1"/>
              </a:solidFill>
            </a:endParaRPr>
          </a:p>
        </p:txBody>
      </p:sp>
      <p:grpSp>
        <p:nvGrpSpPr>
          <p:cNvPr id="272" name="Google Shape;272;p28"/>
          <p:cNvGrpSpPr/>
          <p:nvPr/>
        </p:nvGrpSpPr>
        <p:grpSpPr>
          <a:xfrm>
            <a:off x="8054884" y="4613755"/>
            <a:ext cx="332212" cy="332592"/>
            <a:chOff x="6674938" y="1490925"/>
            <a:chExt cx="393850" cy="394300"/>
          </a:xfrm>
        </p:grpSpPr>
        <p:sp>
          <p:nvSpPr>
            <p:cNvPr id="273" name="Google Shape;273;p28"/>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8"/>
          <p:cNvGrpSpPr/>
          <p:nvPr/>
        </p:nvGrpSpPr>
        <p:grpSpPr>
          <a:xfrm>
            <a:off x="7495358" y="4615864"/>
            <a:ext cx="332239" cy="328589"/>
            <a:chOff x="3385438" y="2850425"/>
            <a:chExt cx="398225" cy="393850"/>
          </a:xfrm>
        </p:grpSpPr>
        <p:sp>
          <p:nvSpPr>
            <p:cNvPr id="281" name="Google Shape;281;p28"/>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8"/>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pic>
        <p:nvPicPr>
          <p:cNvPr id="286" name="Google Shape;286;p28"/>
          <p:cNvPicPr preferRelativeResize="0"/>
          <p:nvPr/>
        </p:nvPicPr>
        <p:blipFill rotWithShape="1">
          <a:blip r:embed="rId4">
            <a:alphaModFix/>
          </a:blip>
          <a:srcRect b="0" l="0" r="0" t="0"/>
          <a:stretch/>
        </p:blipFill>
        <p:spPr>
          <a:xfrm>
            <a:off x="4193485" y="1175553"/>
            <a:ext cx="528900" cy="531300"/>
          </a:xfrm>
          <a:prstGeom prst="ellipse">
            <a:avLst/>
          </a:prstGeom>
          <a:noFill/>
          <a:ln cap="flat" cmpd="sng" w="114300">
            <a:solidFill>
              <a:srgbClr val="5C7AEA"/>
            </a:solidFill>
            <a:prstDash val="solid"/>
            <a:round/>
            <a:headEnd len="sm" w="sm" type="none"/>
            <a:tailEnd len="sm" w="sm" type="none"/>
          </a:ln>
        </p:spPr>
      </p:pic>
      <p:pic>
        <p:nvPicPr>
          <p:cNvPr id="287" name="Google Shape;287;p28"/>
          <p:cNvPicPr preferRelativeResize="0"/>
          <p:nvPr/>
        </p:nvPicPr>
        <p:blipFill rotWithShape="1">
          <a:blip r:embed="rId5">
            <a:alphaModFix/>
          </a:blip>
          <a:srcRect b="0" l="0" r="0" t="0"/>
          <a:stretch/>
        </p:blipFill>
        <p:spPr>
          <a:xfrm>
            <a:off x="2996989" y="2675720"/>
            <a:ext cx="528900" cy="531300"/>
          </a:xfrm>
          <a:prstGeom prst="ellipse">
            <a:avLst/>
          </a:prstGeom>
          <a:noFill/>
          <a:ln cap="flat" cmpd="sng" w="114300">
            <a:solidFill>
              <a:srgbClr val="5C7AEA"/>
            </a:solidFill>
            <a:prstDash val="solid"/>
            <a:round/>
            <a:headEnd len="sm" w="sm" type="none"/>
            <a:tailEnd len="sm" w="sm" type="none"/>
          </a:ln>
        </p:spPr>
      </p:pic>
      <p:pic>
        <p:nvPicPr>
          <p:cNvPr id="288" name="Google Shape;288;p28"/>
          <p:cNvPicPr preferRelativeResize="0"/>
          <p:nvPr/>
        </p:nvPicPr>
        <p:blipFill rotWithShape="1">
          <a:blip r:embed="rId6">
            <a:alphaModFix/>
          </a:blip>
          <a:srcRect b="0" l="0" r="0" t="0"/>
          <a:stretch/>
        </p:blipFill>
        <p:spPr>
          <a:xfrm>
            <a:off x="5390007" y="2675720"/>
            <a:ext cx="528900" cy="531300"/>
          </a:xfrm>
          <a:prstGeom prst="ellipse">
            <a:avLst/>
          </a:prstGeom>
          <a:noFill/>
          <a:ln cap="flat" cmpd="sng" w="114300">
            <a:solidFill>
              <a:srgbClr val="5C7AEA"/>
            </a:solidFill>
            <a:prstDash val="solid"/>
            <a:round/>
            <a:headEnd len="sm" w="sm" type="none"/>
            <a:tailEnd len="sm" w="sm" type="none"/>
          </a:ln>
        </p:spPr>
      </p:pic>
      <p:cxnSp>
        <p:nvCxnSpPr>
          <p:cNvPr id="289" name="Google Shape;289;p28"/>
          <p:cNvCxnSpPr>
            <a:stCxn id="286" idx="3"/>
            <a:endCxn id="287" idx="7"/>
          </p:cNvCxnSpPr>
          <p:nvPr/>
        </p:nvCxnSpPr>
        <p:spPr>
          <a:xfrm flipH="1">
            <a:off x="3448341" y="1629046"/>
            <a:ext cx="822600" cy="1124400"/>
          </a:xfrm>
          <a:prstGeom prst="straightConnector1">
            <a:avLst/>
          </a:prstGeom>
          <a:noFill/>
          <a:ln cap="flat" cmpd="sng" w="114300">
            <a:solidFill>
              <a:srgbClr val="5C7AEA"/>
            </a:solidFill>
            <a:prstDash val="solid"/>
            <a:round/>
            <a:headEnd len="med" w="med" type="none"/>
            <a:tailEnd len="med" w="med" type="none"/>
          </a:ln>
        </p:spPr>
      </p:cxnSp>
      <p:cxnSp>
        <p:nvCxnSpPr>
          <p:cNvPr id="290" name="Google Shape;290;p28"/>
          <p:cNvCxnSpPr>
            <a:stCxn id="286" idx="5"/>
            <a:endCxn id="288" idx="1"/>
          </p:cNvCxnSpPr>
          <p:nvPr/>
        </p:nvCxnSpPr>
        <p:spPr>
          <a:xfrm>
            <a:off x="4644930" y="1629046"/>
            <a:ext cx="822600" cy="1124400"/>
          </a:xfrm>
          <a:prstGeom prst="straightConnector1">
            <a:avLst/>
          </a:prstGeom>
          <a:noFill/>
          <a:ln cap="flat" cmpd="sng" w="114300">
            <a:solidFill>
              <a:srgbClr val="5C7AEA"/>
            </a:solidFill>
            <a:prstDash val="solid"/>
            <a:round/>
            <a:headEnd len="med" w="med" type="none"/>
            <a:tailEnd len="med" w="med" type="none"/>
          </a:ln>
        </p:spPr>
      </p:cxnSp>
      <p:cxnSp>
        <p:nvCxnSpPr>
          <p:cNvPr id="291" name="Google Shape;291;p28"/>
          <p:cNvCxnSpPr>
            <a:stCxn id="287" idx="6"/>
            <a:endCxn id="288" idx="2"/>
          </p:cNvCxnSpPr>
          <p:nvPr/>
        </p:nvCxnSpPr>
        <p:spPr>
          <a:xfrm>
            <a:off x="3525889" y="2941370"/>
            <a:ext cx="1864200" cy="0"/>
          </a:xfrm>
          <a:prstGeom prst="straightConnector1">
            <a:avLst/>
          </a:prstGeom>
          <a:noFill/>
          <a:ln cap="flat" cmpd="sng" w="114300">
            <a:solidFill>
              <a:srgbClr val="5C7AEA"/>
            </a:solidFill>
            <a:prstDash val="solid"/>
            <a:round/>
            <a:headEnd len="med" w="med" type="none"/>
            <a:tailEnd len="med" w="med" type="none"/>
          </a:ln>
        </p:spPr>
      </p:cxnSp>
      <p:sp>
        <p:nvSpPr>
          <p:cNvPr id="292" name="Google Shape;292;p28"/>
          <p:cNvSpPr txBox="1"/>
          <p:nvPr/>
        </p:nvSpPr>
        <p:spPr>
          <a:xfrm>
            <a:off x="5834525" y="3642713"/>
            <a:ext cx="3303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  Limited or no opportunities to ask questions or clarify doubts during or after class.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Shy or reluctant to speak up or participate in class activities due to fear of making mistakes or being judged.</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Out-of-class supplementary materials are boring or too difficult. </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93" name="Google Shape;293;p28"/>
          <p:cNvSpPr txBox="1"/>
          <p:nvPr/>
        </p:nvSpPr>
        <p:spPr>
          <a:xfrm>
            <a:off x="116400" y="3446974"/>
            <a:ext cx="2880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Lack of regular and effective communication with parents about their children's learning goals, achievements, and challenges.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Lack of parental involvement and support in their children's learning process and outcomes.</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n" sz="1000">
                <a:solidFill>
                  <a:schemeClr val="lt1"/>
                </a:solidFill>
              </a:rPr>
              <a:t>•  Lack of feedback from parents on their satisfaction and expectations of the teacher and the class.</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94" name="Google Shape;294;p28"/>
          <p:cNvSpPr txBox="1"/>
          <p:nvPr/>
        </p:nvSpPr>
        <p:spPr>
          <a:xfrm>
            <a:off x="5834513" y="85541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295" name="Google Shape;295;p28"/>
          <p:cNvSpPr/>
          <p:nvPr/>
        </p:nvSpPr>
        <p:spPr>
          <a:xfrm>
            <a:off x="5386075" y="8239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8140063" y="8893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nvSpPr>
        <p:spPr>
          <a:xfrm>
            <a:off x="5627836" y="7418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Teacher 👩‍🏫  </a:t>
            </a:r>
            <a:endParaRPr b="1" sz="1800">
              <a:solidFill>
                <a:srgbClr val="FFFFFF"/>
              </a:solidFill>
              <a:latin typeface="Lexend Deca"/>
              <a:ea typeface="Lexend Deca"/>
              <a:cs typeface="Lexend Deca"/>
              <a:sym typeface="Lexend Deca"/>
            </a:endParaRPr>
          </a:p>
        </p:txBody>
      </p:sp>
      <p:sp>
        <p:nvSpPr>
          <p:cNvPr id="298" name="Google Shape;298;p28"/>
          <p:cNvSpPr txBox="1"/>
          <p:nvPr/>
        </p:nvSpPr>
        <p:spPr>
          <a:xfrm>
            <a:off x="5659825" y="1130300"/>
            <a:ext cx="3538800" cy="1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Challenging to monitor individual student needs and provide personalized instruction and feedback.</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Difficulty in selecting suitable and engaging personalized out-of-class materials for each student.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3. Hard to accurately measure and report comprehensive student learning progress and abilities.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900">
              <a:solidFill>
                <a:srgbClr val="595959"/>
              </a:solidFill>
              <a:latin typeface="Work Sans"/>
              <a:ea typeface="Work Sans"/>
              <a:cs typeface="Work Sans"/>
              <a:sym typeface="Work Sans"/>
            </a:endParaRPr>
          </a:p>
        </p:txBody>
      </p:sp>
      <p:sp>
        <p:nvSpPr>
          <p:cNvPr id="299" name="Google Shape;299;p28"/>
          <p:cNvSpPr txBox="1"/>
          <p:nvPr/>
        </p:nvSpPr>
        <p:spPr>
          <a:xfrm>
            <a:off x="483763" y="311111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300" name="Google Shape;300;p28"/>
          <p:cNvSpPr/>
          <p:nvPr/>
        </p:nvSpPr>
        <p:spPr>
          <a:xfrm>
            <a:off x="35325" y="30796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2789313" y="31450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txBox="1"/>
          <p:nvPr/>
        </p:nvSpPr>
        <p:spPr>
          <a:xfrm>
            <a:off x="277086" y="29975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Parent 👨‍👩‍👦</a:t>
            </a:r>
            <a:endParaRPr b="1" sz="1800">
              <a:solidFill>
                <a:srgbClr val="FFFFFF"/>
              </a:solidFill>
              <a:latin typeface="Lexend Deca"/>
              <a:ea typeface="Lexend Deca"/>
              <a:cs typeface="Lexend Deca"/>
              <a:sym typeface="Lexend Deca"/>
            </a:endParaRPr>
          </a:p>
        </p:txBody>
      </p:sp>
      <p:sp>
        <p:nvSpPr>
          <p:cNvPr id="303" name="Google Shape;303;p28"/>
          <p:cNvSpPr txBox="1"/>
          <p:nvPr/>
        </p:nvSpPr>
        <p:spPr>
          <a:xfrm>
            <a:off x="309075" y="3386000"/>
            <a:ext cx="3538800" cy="142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Limited communication with parents regarding students' learning goals, achievements, and challenges.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Inadequate parental involvement and support in the learning process.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rPr lang="en" sz="900">
                <a:solidFill>
                  <a:srgbClr val="595959"/>
                </a:solidFill>
                <a:latin typeface="Work Sans"/>
                <a:ea typeface="Work Sans"/>
                <a:cs typeface="Work Sans"/>
                <a:sym typeface="Work Sans"/>
              </a:rPr>
              <a:t>3. Absence of parental feedback on teacher satisfaction and class expectations.</a:t>
            </a:r>
            <a:endParaRPr sz="900">
              <a:solidFill>
                <a:srgbClr val="595959"/>
              </a:solidFill>
              <a:latin typeface="Work Sans"/>
              <a:ea typeface="Work Sans"/>
              <a:cs typeface="Work Sans"/>
              <a:sym typeface="Work Sans"/>
            </a:endParaRPr>
          </a:p>
        </p:txBody>
      </p:sp>
      <p:sp>
        <p:nvSpPr>
          <p:cNvPr id="304" name="Google Shape;304;p28"/>
          <p:cNvSpPr txBox="1"/>
          <p:nvPr/>
        </p:nvSpPr>
        <p:spPr>
          <a:xfrm>
            <a:off x="5774013" y="3144663"/>
            <a:ext cx="2265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Teacher</a:t>
            </a:r>
            <a:endParaRPr b="1" sz="1500">
              <a:solidFill>
                <a:srgbClr val="FFFFFF"/>
              </a:solidFill>
              <a:latin typeface="Lexend Deca"/>
              <a:ea typeface="Lexend Deca"/>
              <a:cs typeface="Lexend Deca"/>
              <a:sym typeface="Lexend Deca"/>
            </a:endParaRPr>
          </a:p>
        </p:txBody>
      </p:sp>
      <p:sp>
        <p:nvSpPr>
          <p:cNvPr id="305" name="Google Shape;305;p28"/>
          <p:cNvSpPr/>
          <p:nvPr/>
        </p:nvSpPr>
        <p:spPr>
          <a:xfrm>
            <a:off x="6071875" y="3079625"/>
            <a:ext cx="2668734" cy="292173"/>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8825863" y="31450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txBox="1"/>
          <p:nvPr/>
        </p:nvSpPr>
        <p:spPr>
          <a:xfrm>
            <a:off x="6313636" y="2997523"/>
            <a:ext cx="2185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Student 👨‍🎓</a:t>
            </a:r>
            <a:endParaRPr b="1" sz="1800">
              <a:solidFill>
                <a:srgbClr val="FFFFFF"/>
              </a:solidFill>
              <a:latin typeface="Lexend Deca"/>
              <a:ea typeface="Lexend Deca"/>
              <a:cs typeface="Lexend Deca"/>
              <a:sym typeface="Lexend Deca"/>
            </a:endParaRPr>
          </a:p>
        </p:txBody>
      </p:sp>
      <p:sp>
        <p:nvSpPr>
          <p:cNvPr id="308" name="Google Shape;308;p28"/>
          <p:cNvSpPr txBox="1"/>
          <p:nvPr/>
        </p:nvSpPr>
        <p:spPr>
          <a:xfrm>
            <a:off x="5599325" y="3419550"/>
            <a:ext cx="3538800" cy="1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95959"/>
                </a:solidFill>
                <a:latin typeface="Work Sans"/>
                <a:ea typeface="Work Sans"/>
                <a:cs typeface="Work Sans"/>
                <a:sym typeface="Work Sans"/>
              </a:rPr>
              <a:t>1. Limited chances for students to ask questions or seek clarification during or after class.</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2. Students' reluctance to participate in class activities due to fear of making mistakes or judgment.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900">
                <a:solidFill>
                  <a:srgbClr val="595959"/>
                </a:solidFill>
                <a:latin typeface="Work Sans"/>
                <a:ea typeface="Work Sans"/>
                <a:cs typeface="Work Sans"/>
                <a:sym typeface="Work Sans"/>
              </a:rPr>
              <a:t>3. Out-of-class supplementary materials that are dull or difficult.</a:t>
            </a:r>
            <a:endParaRPr sz="900">
              <a:solidFill>
                <a:srgbClr val="595959"/>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900">
              <a:solidFill>
                <a:srgbClr val="595959"/>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5"/>
          <p:cNvSpPr txBox="1"/>
          <p:nvPr/>
        </p:nvSpPr>
        <p:spPr>
          <a:xfrm>
            <a:off x="5828325" y="843588"/>
            <a:ext cx="3067800" cy="4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This module encourages daily reading and comprehension practice while providing students with content that aligns with their interests and skill levels.</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rPr lang="en" sz="1100">
                <a:solidFill>
                  <a:srgbClr val="595959"/>
                </a:solidFill>
                <a:latin typeface="Work Sans"/>
                <a:ea typeface="Work Sans"/>
                <a:cs typeface="Work Sans"/>
                <a:sym typeface="Work Sans"/>
              </a:rPr>
              <a:t>Benefit: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Vocabulary Expansion:</a:t>
            </a:r>
            <a:r>
              <a:rPr lang="en" sz="1100">
                <a:solidFill>
                  <a:srgbClr val="595959"/>
                </a:solidFill>
                <a:latin typeface="Work Sans"/>
                <a:ea typeface="Work Sans"/>
                <a:cs typeface="Work Sans"/>
                <a:sym typeface="Work Sans"/>
              </a:rPr>
              <a:t> Exposure to diverse vocabulary enhances language skills.</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Improved Comprehension</a:t>
            </a:r>
            <a:r>
              <a:rPr lang="en" sz="1100">
                <a:solidFill>
                  <a:srgbClr val="595959"/>
                </a:solidFill>
                <a:latin typeface="Work Sans"/>
                <a:ea typeface="Work Sans"/>
                <a:cs typeface="Work Sans"/>
                <a:sym typeface="Work Sans"/>
              </a:rPr>
              <a:t>: Regular reading improves understanding of written content.</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Enhanced Fluency</a:t>
            </a:r>
            <a:r>
              <a:rPr lang="en" sz="1100">
                <a:solidFill>
                  <a:srgbClr val="595959"/>
                </a:solidFill>
                <a:latin typeface="Work Sans"/>
                <a:ea typeface="Work Sans"/>
                <a:cs typeface="Work Sans"/>
                <a:sym typeface="Work Sans"/>
              </a:rPr>
              <a:t>: Reading helps with natural language flow and rhythm.</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Cultural Insight</a:t>
            </a:r>
            <a:r>
              <a:rPr lang="en" sz="1100">
                <a:solidFill>
                  <a:srgbClr val="595959"/>
                </a:solidFill>
                <a:latin typeface="Work Sans"/>
                <a:ea typeface="Work Sans"/>
                <a:cs typeface="Work Sans"/>
                <a:sym typeface="Work Sans"/>
              </a:rPr>
              <a:t>: Literature provides cultural context and insights.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Better Writing</a:t>
            </a:r>
            <a:r>
              <a:rPr lang="en" sz="1100">
                <a:solidFill>
                  <a:srgbClr val="595959"/>
                </a:solidFill>
                <a:latin typeface="Work Sans"/>
                <a:ea typeface="Work Sans"/>
                <a:cs typeface="Work Sans"/>
                <a:sym typeface="Work Sans"/>
              </a:rPr>
              <a:t>: Exposure to well-written content aids in writing skills.</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pic>
        <p:nvPicPr>
          <p:cNvPr id="774" name="Google Shape;774;p55"/>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75" name="Google Shape;775;p55"/>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a:t>
            </a:r>
            <a:r>
              <a:rPr lang="en" sz="2400">
                <a:solidFill>
                  <a:schemeClr val="lt1"/>
                </a:solidFill>
              </a:rPr>
              <a:t>Daily Read</a:t>
            </a:r>
            <a:endParaRPr sz="2400">
              <a:solidFill>
                <a:schemeClr val="lt1"/>
              </a:solidFill>
            </a:endParaRPr>
          </a:p>
        </p:txBody>
      </p:sp>
      <p:pic>
        <p:nvPicPr>
          <p:cNvPr id="776" name="Google Shape;776;p55"/>
          <p:cNvPicPr preferRelativeResize="0"/>
          <p:nvPr/>
        </p:nvPicPr>
        <p:blipFill rotWithShape="1">
          <a:blip r:embed="rId4">
            <a:alphaModFix/>
          </a:blip>
          <a:srcRect b="0" l="3695" r="3695" t="0"/>
          <a:stretch/>
        </p:blipFill>
        <p:spPr>
          <a:xfrm>
            <a:off x="917375" y="807415"/>
            <a:ext cx="1888124" cy="4096871"/>
          </a:xfrm>
          <a:prstGeom prst="rect">
            <a:avLst/>
          </a:prstGeom>
          <a:noFill/>
          <a:ln>
            <a:noFill/>
          </a:ln>
        </p:spPr>
      </p:pic>
      <p:pic>
        <p:nvPicPr>
          <p:cNvPr id="777" name="Google Shape;777;p55"/>
          <p:cNvPicPr preferRelativeResize="0"/>
          <p:nvPr/>
        </p:nvPicPr>
        <p:blipFill rotWithShape="1">
          <a:blip r:embed="rId5">
            <a:alphaModFix/>
          </a:blip>
          <a:srcRect b="0" l="4570" r="4570" t="0"/>
          <a:stretch/>
        </p:blipFill>
        <p:spPr>
          <a:xfrm>
            <a:off x="3296913" y="771240"/>
            <a:ext cx="1888124" cy="40968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6"/>
          <p:cNvSpPr txBox="1"/>
          <p:nvPr/>
        </p:nvSpPr>
        <p:spPr>
          <a:xfrm>
            <a:off x="5175300" y="777650"/>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Adaptive Content Selection:</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The system examines students' past performance records to gauge their reading proficiency and interests.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Content Recommendation:</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Utilizing data from class articles, videos table, and student interest tables, the system employs a recommendation algorithm, possibly utilizing LLM, to propose pertinent articles or videos.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Content Delivery:</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The chosen content is presented to the student, typically with a selection of five options. Students can opt for the one they prefer to read or view.</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Comprehension Assessment:</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After reading, students are required to answer questions to evaluate their comprehension of the content.</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Scoring and Performance Tracking:</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The system computes a score based on the student's responses and stores it in their performance profile for ongoing progress monitoring.</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100">
              <a:solidFill>
                <a:schemeClr val="dk1"/>
              </a:solidFill>
              <a:latin typeface="Work Sans"/>
              <a:ea typeface="Work Sans"/>
              <a:cs typeface="Work Sans"/>
              <a:sym typeface="Work Sans"/>
            </a:endParaRPr>
          </a:p>
        </p:txBody>
      </p:sp>
      <p:pic>
        <p:nvPicPr>
          <p:cNvPr id="783" name="Google Shape;783;p56"/>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84" name="Google Shape;784;p56"/>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Daily Read</a:t>
            </a:r>
            <a:endParaRPr sz="2400">
              <a:solidFill>
                <a:schemeClr val="lt1"/>
              </a:solidFill>
            </a:endParaRPr>
          </a:p>
        </p:txBody>
      </p:sp>
      <p:pic>
        <p:nvPicPr>
          <p:cNvPr id="785" name="Google Shape;785;p56"/>
          <p:cNvPicPr preferRelativeResize="0"/>
          <p:nvPr/>
        </p:nvPicPr>
        <p:blipFill rotWithShape="1">
          <a:blip r:embed="rId4">
            <a:alphaModFix/>
          </a:blip>
          <a:srcRect b="1729" l="0" r="0" t="0"/>
          <a:stretch/>
        </p:blipFill>
        <p:spPr>
          <a:xfrm>
            <a:off x="107950" y="794500"/>
            <a:ext cx="4795126" cy="4012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7"/>
          <p:cNvSpPr txBox="1"/>
          <p:nvPr/>
        </p:nvSpPr>
        <p:spPr>
          <a:xfrm>
            <a:off x="5828325" y="843588"/>
            <a:ext cx="3067800" cy="4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595959"/>
                </a:solidFill>
                <a:latin typeface="Work Sans"/>
                <a:ea typeface="Work Sans"/>
                <a:cs typeface="Work Sans"/>
                <a:sym typeface="Work Sans"/>
              </a:rPr>
              <a:t>Benefit of role-play:</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rPr lang="en" sz="1100">
                <a:solidFill>
                  <a:srgbClr val="595959"/>
                </a:solidFill>
                <a:latin typeface="Work Sans"/>
                <a:ea typeface="Work Sans"/>
                <a:cs typeface="Work Sans"/>
                <a:sym typeface="Work Sans"/>
              </a:rPr>
              <a:t>Students assume specific roles in scenarios.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Practice English</a:t>
            </a:r>
            <a:r>
              <a:rPr lang="en" sz="1100">
                <a:solidFill>
                  <a:srgbClr val="595959"/>
                </a:solidFill>
                <a:latin typeface="Work Sans"/>
                <a:ea typeface="Work Sans"/>
                <a:cs typeface="Work Sans"/>
                <a:sym typeface="Work Sans"/>
              </a:rPr>
              <a:t>: Engage in conversations, decision-making, and problem-solving.</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Develop skills</a:t>
            </a:r>
            <a:r>
              <a:rPr lang="en" sz="1100">
                <a:solidFill>
                  <a:srgbClr val="595959"/>
                </a:solidFill>
                <a:latin typeface="Work Sans"/>
                <a:ea typeface="Work Sans"/>
                <a:cs typeface="Work Sans"/>
                <a:sym typeface="Work Sans"/>
              </a:rPr>
              <a:t>: Improve speaking, listening, and critical thinking.</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Gain confidence</a:t>
            </a:r>
            <a:r>
              <a:rPr lang="en" sz="1100">
                <a:solidFill>
                  <a:srgbClr val="595959"/>
                </a:solidFill>
                <a:latin typeface="Work Sans"/>
                <a:ea typeface="Work Sans"/>
                <a:cs typeface="Work Sans"/>
                <a:sym typeface="Work Sans"/>
              </a:rPr>
              <a:t>: Use English in practical situations.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Versatile</a:t>
            </a:r>
            <a:r>
              <a:rPr lang="en" sz="1100">
                <a:solidFill>
                  <a:srgbClr val="595959"/>
                </a:solidFill>
                <a:latin typeface="Work Sans"/>
                <a:ea typeface="Work Sans"/>
                <a:cs typeface="Work Sans"/>
                <a:sym typeface="Work Sans"/>
              </a:rPr>
              <a:t>: Suitable for various scenarios like job interviews and everyday conversations.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Interesting &amp; interactive: </a:t>
            </a:r>
            <a:r>
              <a:rPr lang="en" sz="1100">
                <a:solidFill>
                  <a:srgbClr val="595959"/>
                </a:solidFill>
                <a:latin typeface="Work Sans"/>
                <a:ea typeface="Work Sans"/>
                <a:cs typeface="Work Sans"/>
                <a:sym typeface="Work Sans"/>
              </a:rPr>
              <a:t>Enhances engagement and enjoyment in learning. Especially when targeting students’ interest. </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b="1" sz="1100">
              <a:solidFill>
                <a:srgbClr val="595959"/>
              </a:solidFill>
              <a:latin typeface="Work Sans"/>
              <a:ea typeface="Work Sans"/>
              <a:cs typeface="Work Sans"/>
              <a:sym typeface="Work Sans"/>
            </a:endParaRPr>
          </a:p>
        </p:txBody>
      </p:sp>
      <p:pic>
        <p:nvPicPr>
          <p:cNvPr id="791" name="Google Shape;791;p57"/>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792" name="Google Shape;792;p57"/>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Instant Learning: Role-Play</a:t>
            </a:r>
            <a:endParaRPr sz="2400">
              <a:solidFill>
                <a:schemeClr val="lt1"/>
              </a:solidFill>
            </a:endParaRPr>
          </a:p>
        </p:txBody>
      </p:sp>
      <p:pic>
        <p:nvPicPr>
          <p:cNvPr id="793" name="Google Shape;793;p57"/>
          <p:cNvPicPr preferRelativeResize="0"/>
          <p:nvPr/>
        </p:nvPicPr>
        <p:blipFill rotWithShape="1">
          <a:blip r:embed="rId4">
            <a:alphaModFix/>
          </a:blip>
          <a:srcRect b="0" l="3695" r="3695" t="0"/>
          <a:stretch/>
        </p:blipFill>
        <p:spPr>
          <a:xfrm>
            <a:off x="917375" y="807415"/>
            <a:ext cx="1888124" cy="4096871"/>
          </a:xfrm>
          <a:prstGeom prst="rect">
            <a:avLst/>
          </a:prstGeom>
          <a:noFill/>
          <a:ln>
            <a:noFill/>
          </a:ln>
        </p:spPr>
      </p:pic>
      <p:pic>
        <p:nvPicPr>
          <p:cNvPr id="794" name="Google Shape;794;p57"/>
          <p:cNvPicPr preferRelativeResize="0"/>
          <p:nvPr/>
        </p:nvPicPr>
        <p:blipFill rotWithShape="1">
          <a:blip r:embed="rId5">
            <a:alphaModFix/>
          </a:blip>
          <a:srcRect b="0" l="3695" r="3695" t="0"/>
          <a:stretch/>
        </p:blipFill>
        <p:spPr>
          <a:xfrm>
            <a:off x="3296913" y="771240"/>
            <a:ext cx="1888124" cy="40968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8"/>
          <p:cNvSpPr txBox="1"/>
          <p:nvPr/>
        </p:nvSpPr>
        <p:spPr>
          <a:xfrm>
            <a:off x="5175300" y="777650"/>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Work Sans"/>
                <a:ea typeface="Work Sans"/>
                <a:cs typeface="Work Sans"/>
                <a:sym typeface="Work Sans"/>
              </a:rPr>
              <a:t>Adaptive Difficulty: </a:t>
            </a:r>
            <a:r>
              <a:rPr lang="en" sz="1000">
                <a:solidFill>
                  <a:schemeClr val="dk1"/>
                </a:solidFill>
                <a:latin typeface="Work Sans"/>
                <a:ea typeface="Work Sans"/>
                <a:cs typeface="Work Sans"/>
                <a:sym typeface="Work Sans"/>
              </a:rPr>
              <a:t>The system assesses the student's past performance records to determine their language proficiency level, allowing for tailored difficulty adjustments.</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Topic Selection: </a:t>
            </a:r>
            <a:r>
              <a:rPr lang="en" sz="1000">
                <a:solidFill>
                  <a:schemeClr val="dk1"/>
                </a:solidFill>
                <a:latin typeface="Work Sans"/>
                <a:ea typeface="Work Sans"/>
                <a:cs typeface="Work Sans"/>
                <a:sym typeface="Work Sans"/>
              </a:rPr>
              <a:t>Based on the student's profile background, the system selects a suitable conversation topic.</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Topic Presentation: </a:t>
            </a:r>
            <a:r>
              <a:rPr lang="en" sz="1000">
                <a:solidFill>
                  <a:schemeClr val="dk1"/>
                </a:solidFill>
                <a:latin typeface="Work Sans"/>
                <a:ea typeface="Work Sans"/>
                <a:cs typeface="Work Sans"/>
                <a:sym typeface="Work Sans"/>
              </a:rPr>
              <a:t>The chosen topic is presented to the student, who can decide whether to continue with it or select a new one.</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Conversation Initiation:</a:t>
            </a:r>
            <a:r>
              <a:rPr lang="en" sz="1000">
                <a:solidFill>
                  <a:schemeClr val="dk1"/>
                </a:solidFill>
                <a:latin typeface="Work Sans"/>
                <a:ea typeface="Work Sans"/>
                <a:cs typeface="Work Sans"/>
                <a:sym typeface="Work Sans"/>
              </a:rPr>
              <a:t> If the student confirms the chosen topic, the conversation begins. There are two modes: text-based and voice-based.</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Voice-Based Interaction: </a:t>
            </a:r>
            <a:r>
              <a:rPr lang="en" sz="1000">
                <a:solidFill>
                  <a:schemeClr val="dk1"/>
                </a:solidFill>
                <a:latin typeface="Work Sans"/>
                <a:ea typeface="Work Sans"/>
                <a:cs typeface="Work Sans"/>
                <a:sym typeface="Work Sans"/>
              </a:rPr>
              <a:t>In voice mode, the system utilizes text-to-speech and voice recognition APIs to facilitate interactive voice conversations, making it a more immersive experience.</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Continuous Interaction: </a:t>
            </a:r>
            <a:r>
              <a:rPr lang="en" sz="1000">
                <a:solidFill>
                  <a:schemeClr val="dk1"/>
                </a:solidFill>
                <a:latin typeface="Work Sans"/>
                <a:ea typeface="Work Sans"/>
                <a:cs typeface="Work Sans"/>
                <a:sym typeface="Work Sans"/>
              </a:rPr>
              <a:t>The conversation continues until both parties feel it is complete.</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000">
                <a:solidFill>
                  <a:schemeClr val="dk1"/>
                </a:solidFill>
                <a:latin typeface="Work Sans"/>
                <a:ea typeface="Work Sans"/>
                <a:cs typeface="Work Sans"/>
                <a:sym typeface="Work Sans"/>
              </a:rPr>
              <a:t>AI Evaluation: </a:t>
            </a:r>
            <a:r>
              <a:rPr lang="en" sz="1000">
                <a:solidFill>
                  <a:schemeClr val="dk1"/>
                </a:solidFill>
                <a:latin typeface="Work Sans"/>
                <a:ea typeface="Work Sans"/>
                <a:cs typeface="Work Sans"/>
                <a:sym typeface="Work Sans"/>
              </a:rPr>
              <a:t>Upon completion, the system employs GPT to evaluate the quality of the student's responses and provides constructive feedback.</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p:txBody>
      </p:sp>
      <p:pic>
        <p:nvPicPr>
          <p:cNvPr id="800" name="Google Shape;800;p58"/>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01" name="Google Shape;801;p58"/>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Instant Learning: Role-Play</a:t>
            </a:r>
            <a:endParaRPr sz="2400">
              <a:solidFill>
                <a:schemeClr val="lt1"/>
              </a:solidFill>
            </a:endParaRPr>
          </a:p>
        </p:txBody>
      </p:sp>
      <p:pic>
        <p:nvPicPr>
          <p:cNvPr id="802" name="Google Shape;802;p58"/>
          <p:cNvPicPr preferRelativeResize="0"/>
          <p:nvPr/>
        </p:nvPicPr>
        <p:blipFill rotWithShape="1">
          <a:blip r:embed="rId4">
            <a:alphaModFix/>
          </a:blip>
          <a:srcRect b="0" l="0" r="576" t="0"/>
          <a:stretch/>
        </p:blipFill>
        <p:spPr>
          <a:xfrm>
            <a:off x="55250" y="816375"/>
            <a:ext cx="5175675" cy="4012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9"/>
          <p:cNvSpPr txBox="1"/>
          <p:nvPr/>
        </p:nvSpPr>
        <p:spPr>
          <a:xfrm>
            <a:off x="5683950" y="1109075"/>
            <a:ext cx="2538600" cy="2385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Teachers have the ability to </a:t>
            </a:r>
            <a:r>
              <a:rPr b="1" lang="en" sz="1100">
                <a:solidFill>
                  <a:srgbClr val="595959"/>
                </a:solidFill>
                <a:latin typeface="Work Sans"/>
                <a:ea typeface="Work Sans"/>
                <a:cs typeface="Work Sans"/>
                <a:sym typeface="Work Sans"/>
              </a:rPr>
              <a:t>modify</a:t>
            </a:r>
            <a:r>
              <a:rPr lang="en" sz="1100">
                <a:solidFill>
                  <a:srgbClr val="595959"/>
                </a:solidFill>
                <a:latin typeface="Work Sans"/>
                <a:ea typeface="Work Sans"/>
                <a:cs typeface="Work Sans"/>
                <a:sym typeface="Work Sans"/>
              </a:rPr>
              <a:t> the </a:t>
            </a:r>
            <a:r>
              <a:rPr b="1" lang="en" sz="1100">
                <a:solidFill>
                  <a:srgbClr val="595959"/>
                </a:solidFill>
                <a:latin typeface="Work Sans"/>
                <a:ea typeface="Work Sans"/>
                <a:cs typeface="Work Sans"/>
                <a:sym typeface="Work Sans"/>
              </a:rPr>
              <a:t>difficulty level</a:t>
            </a:r>
            <a:r>
              <a:rPr lang="en" sz="1100">
                <a:solidFill>
                  <a:srgbClr val="595959"/>
                </a:solidFill>
                <a:latin typeface="Work Sans"/>
                <a:ea typeface="Work Sans"/>
                <a:cs typeface="Work Sans"/>
                <a:sym typeface="Work Sans"/>
              </a:rPr>
              <a:t> and </a:t>
            </a:r>
            <a:r>
              <a:rPr b="1" lang="en" sz="1100">
                <a:solidFill>
                  <a:srgbClr val="595959"/>
                </a:solidFill>
                <a:latin typeface="Work Sans"/>
                <a:ea typeface="Work Sans"/>
                <a:cs typeface="Work Sans"/>
                <a:sym typeface="Work Sans"/>
              </a:rPr>
              <a:t>learning content</a:t>
            </a:r>
            <a:r>
              <a:rPr lang="en" sz="1100">
                <a:solidFill>
                  <a:srgbClr val="595959"/>
                </a:solidFill>
                <a:latin typeface="Work Sans"/>
                <a:ea typeface="Work Sans"/>
                <a:cs typeface="Work Sans"/>
                <a:sym typeface="Work Sans"/>
              </a:rPr>
              <a:t> for the entire class or individual students </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AI provides </a:t>
            </a:r>
            <a:r>
              <a:rPr b="1" lang="en" sz="1100">
                <a:solidFill>
                  <a:srgbClr val="595959"/>
                </a:solidFill>
                <a:latin typeface="Work Sans"/>
                <a:ea typeface="Work Sans"/>
                <a:cs typeface="Work Sans"/>
                <a:sym typeface="Work Sans"/>
              </a:rPr>
              <a:t>helpful suggestions </a:t>
            </a:r>
            <a:r>
              <a:rPr lang="en" sz="1100">
                <a:solidFill>
                  <a:srgbClr val="595959"/>
                </a:solidFill>
                <a:latin typeface="Work Sans"/>
                <a:ea typeface="Work Sans"/>
                <a:cs typeface="Work Sans"/>
                <a:sym typeface="Work Sans"/>
              </a:rPr>
              <a:t>to assist teachers in making appropriate adjustments based on their inputs and requirements.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pic>
        <p:nvPicPr>
          <p:cNvPr id="808" name="Google Shape;808;p59"/>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09" name="Google Shape;809;p59"/>
          <p:cNvSpPr txBox="1"/>
          <p:nvPr>
            <p:ph idx="4294967295" type="title"/>
          </p:nvPr>
        </p:nvSpPr>
        <p:spPr>
          <a:xfrm>
            <a:off x="1713775" y="84575"/>
            <a:ext cx="57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2: Smart Customization</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t/>
            </a:r>
            <a:endParaRPr sz="2400">
              <a:solidFill>
                <a:schemeClr val="lt1"/>
              </a:solidFill>
            </a:endParaRPr>
          </a:p>
        </p:txBody>
      </p:sp>
      <p:pic>
        <p:nvPicPr>
          <p:cNvPr id="810" name="Google Shape;810;p59"/>
          <p:cNvPicPr preferRelativeResize="0"/>
          <p:nvPr/>
        </p:nvPicPr>
        <p:blipFill>
          <a:blip r:embed="rId4">
            <a:alphaModFix/>
          </a:blip>
          <a:stretch>
            <a:fillRect/>
          </a:stretch>
        </p:blipFill>
        <p:spPr>
          <a:xfrm>
            <a:off x="3424025" y="894215"/>
            <a:ext cx="2038820" cy="4096874"/>
          </a:xfrm>
          <a:prstGeom prst="rect">
            <a:avLst/>
          </a:prstGeom>
          <a:noFill/>
          <a:ln>
            <a:noFill/>
          </a:ln>
        </p:spPr>
      </p:pic>
      <p:pic>
        <p:nvPicPr>
          <p:cNvPr id="811" name="Google Shape;811;p59"/>
          <p:cNvPicPr preferRelativeResize="0"/>
          <p:nvPr/>
        </p:nvPicPr>
        <p:blipFill>
          <a:blip r:embed="rId5">
            <a:alphaModFix/>
          </a:blip>
          <a:stretch>
            <a:fillRect/>
          </a:stretch>
        </p:blipFill>
        <p:spPr>
          <a:xfrm>
            <a:off x="783957" y="894227"/>
            <a:ext cx="2038820" cy="4096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0"/>
          <p:cNvSpPr txBox="1"/>
          <p:nvPr/>
        </p:nvSpPr>
        <p:spPr>
          <a:xfrm>
            <a:off x="5175300" y="777650"/>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Work Sans"/>
                <a:ea typeface="Work Sans"/>
                <a:cs typeface="Work Sans"/>
                <a:sym typeface="Work Sans"/>
              </a:rPr>
              <a:t>Data Management Process for Instant Learning Features:</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Question Bank</a:t>
            </a:r>
            <a:r>
              <a:rPr lang="en" sz="1000">
                <a:solidFill>
                  <a:schemeClr val="dk1"/>
                </a:solidFill>
                <a:latin typeface="Work Sans"/>
                <a:ea typeface="Work Sans"/>
                <a:cs typeface="Work Sans"/>
                <a:sym typeface="Work Sans"/>
              </a:rPr>
              <a:t>: Initial questions sourced from publishers and online materials. LLM expands the database by creating questions.</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Teacher Interaction:</a:t>
            </a:r>
            <a:r>
              <a:rPr lang="en" sz="1000">
                <a:solidFill>
                  <a:schemeClr val="dk1"/>
                </a:solidFill>
                <a:latin typeface="Work Sans"/>
                <a:ea typeface="Work Sans"/>
                <a:cs typeface="Work Sans"/>
                <a:sym typeface="Work Sans"/>
              </a:rPr>
              <a:t> Teachers engage in question bank selection. LLM analyzes data to understand student goals.</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Curriculum Suggestions</a:t>
            </a:r>
            <a:r>
              <a:rPr lang="en" sz="1000">
                <a:solidFill>
                  <a:schemeClr val="dk1"/>
                </a:solidFill>
                <a:latin typeface="Work Sans"/>
                <a:ea typeface="Work Sans"/>
                <a:cs typeface="Work Sans"/>
                <a:sym typeface="Work Sans"/>
              </a:rPr>
              <a:t>: LLM offers advice based on student performance, e.g., recommending more past tense-related questions when LLM sees students not do well.</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Customization</a:t>
            </a:r>
            <a:r>
              <a:rPr lang="en" sz="1000">
                <a:solidFill>
                  <a:schemeClr val="dk1"/>
                </a:solidFill>
                <a:latin typeface="Work Sans"/>
                <a:ea typeface="Work Sans"/>
                <a:cs typeface="Work Sans"/>
                <a:sym typeface="Work Sans"/>
              </a:rPr>
              <a:t>: Teachers tailor question selection, adjusting question proportions to suit classroom needs.</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Question Creation:</a:t>
            </a:r>
            <a:r>
              <a:rPr lang="en" sz="1000">
                <a:solidFill>
                  <a:schemeClr val="dk1"/>
                </a:solidFill>
                <a:latin typeface="Work Sans"/>
                <a:ea typeface="Work Sans"/>
                <a:cs typeface="Work Sans"/>
                <a:sym typeface="Work Sans"/>
              </a:rPr>
              <a:t> LLM retrieves questions based on teacher's choices, creating both class and personalized student question banks.</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Class vs. Student Banks: </a:t>
            </a:r>
            <a:r>
              <a:rPr lang="en" sz="1000">
                <a:solidFill>
                  <a:schemeClr val="dk1"/>
                </a:solidFill>
                <a:latin typeface="Work Sans"/>
                <a:ea typeface="Work Sans"/>
                <a:cs typeface="Work Sans"/>
                <a:sym typeface="Work Sans"/>
              </a:rPr>
              <a:t>Class bank for most students; student bank highly customized, addressing individual or subgroup learning requirements.</a:t>
            </a:r>
            <a:endParaRPr sz="1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000">
              <a:solidFill>
                <a:schemeClr val="dk1"/>
              </a:solidFill>
              <a:latin typeface="Work Sans"/>
              <a:ea typeface="Work Sans"/>
              <a:cs typeface="Work Sans"/>
              <a:sym typeface="Work Sans"/>
            </a:endParaRPr>
          </a:p>
        </p:txBody>
      </p:sp>
      <p:pic>
        <p:nvPicPr>
          <p:cNvPr id="817" name="Google Shape;817;p60"/>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18" name="Google Shape;818;p60"/>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Smart Customization</a:t>
            </a:r>
            <a:r>
              <a:rPr lang="en" sz="2000">
                <a:solidFill>
                  <a:schemeClr val="lt1"/>
                </a:solidFill>
              </a:rPr>
              <a:t>: </a:t>
            </a:r>
            <a:r>
              <a:rPr lang="en" sz="2000">
                <a:solidFill>
                  <a:schemeClr val="lt1"/>
                </a:solidFill>
              </a:rPr>
              <a:t>Content Adjustment</a:t>
            </a:r>
            <a:endParaRPr sz="2000">
              <a:solidFill>
                <a:schemeClr val="lt1"/>
              </a:solidFill>
            </a:endParaRPr>
          </a:p>
        </p:txBody>
      </p:sp>
      <p:pic>
        <p:nvPicPr>
          <p:cNvPr id="819" name="Google Shape;819;p60"/>
          <p:cNvPicPr preferRelativeResize="0"/>
          <p:nvPr/>
        </p:nvPicPr>
        <p:blipFill rotWithShape="1">
          <a:blip r:embed="rId4">
            <a:alphaModFix/>
          </a:blip>
          <a:srcRect b="1598" l="0" r="0" t="323"/>
          <a:stretch/>
        </p:blipFill>
        <p:spPr>
          <a:xfrm>
            <a:off x="107950" y="741825"/>
            <a:ext cx="4795126" cy="4065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61"/>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25" name="Google Shape;825;p61"/>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Smart Customization: Content Adjustment</a:t>
            </a:r>
            <a:endParaRPr sz="2000">
              <a:solidFill>
                <a:schemeClr val="lt1"/>
              </a:solidFill>
            </a:endParaRPr>
          </a:p>
        </p:txBody>
      </p:sp>
      <p:pic>
        <p:nvPicPr>
          <p:cNvPr id="826" name="Google Shape;826;p61"/>
          <p:cNvPicPr preferRelativeResize="0"/>
          <p:nvPr/>
        </p:nvPicPr>
        <p:blipFill>
          <a:blip r:embed="rId4">
            <a:alphaModFix/>
          </a:blip>
          <a:stretch>
            <a:fillRect/>
          </a:stretch>
        </p:blipFill>
        <p:spPr>
          <a:xfrm>
            <a:off x="115975" y="903375"/>
            <a:ext cx="2776324" cy="2644325"/>
          </a:xfrm>
          <a:prstGeom prst="rect">
            <a:avLst/>
          </a:prstGeom>
          <a:noFill/>
          <a:ln>
            <a:noFill/>
          </a:ln>
        </p:spPr>
      </p:pic>
      <p:pic>
        <p:nvPicPr>
          <p:cNvPr id="827" name="Google Shape;827;p61"/>
          <p:cNvPicPr preferRelativeResize="0"/>
          <p:nvPr/>
        </p:nvPicPr>
        <p:blipFill>
          <a:blip r:embed="rId5">
            <a:alphaModFix/>
          </a:blip>
          <a:stretch>
            <a:fillRect/>
          </a:stretch>
        </p:blipFill>
        <p:spPr>
          <a:xfrm>
            <a:off x="3154000" y="903370"/>
            <a:ext cx="2776324" cy="2644331"/>
          </a:xfrm>
          <a:prstGeom prst="rect">
            <a:avLst/>
          </a:prstGeom>
          <a:noFill/>
          <a:ln>
            <a:noFill/>
          </a:ln>
        </p:spPr>
      </p:pic>
      <p:pic>
        <p:nvPicPr>
          <p:cNvPr id="828" name="Google Shape;828;p61"/>
          <p:cNvPicPr preferRelativeResize="0"/>
          <p:nvPr/>
        </p:nvPicPr>
        <p:blipFill>
          <a:blip r:embed="rId6">
            <a:alphaModFix/>
          </a:blip>
          <a:stretch>
            <a:fillRect/>
          </a:stretch>
        </p:blipFill>
        <p:spPr>
          <a:xfrm>
            <a:off x="6192025" y="903375"/>
            <a:ext cx="2710870" cy="2644325"/>
          </a:xfrm>
          <a:prstGeom prst="rect">
            <a:avLst/>
          </a:prstGeom>
          <a:noFill/>
          <a:ln>
            <a:noFill/>
          </a:ln>
        </p:spPr>
      </p:pic>
      <p:sp>
        <p:nvSpPr>
          <p:cNvPr id="829" name="Google Shape;829;p61"/>
          <p:cNvSpPr txBox="1"/>
          <p:nvPr/>
        </p:nvSpPr>
        <p:spPr>
          <a:xfrm>
            <a:off x="301350" y="3793800"/>
            <a:ext cx="83538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Work Sans"/>
                <a:ea typeface="Work Sans"/>
                <a:cs typeface="Work Sans"/>
                <a:sym typeface="Work Sans"/>
              </a:rPr>
              <a:t>Similar structure with quiz table. </a:t>
            </a:r>
            <a:endParaRPr b="1" sz="1100">
              <a:solidFill>
                <a:schemeClr val="dk1"/>
              </a:solidFill>
              <a:latin typeface="Work Sans"/>
              <a:ea typeface="Work Sans"/>
              <a:cs typeface="Work Sans"/>
              <a:sym typeface="Work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2"/>
          <p:cNvSpPr txBox="1"/>
          <p:nvPr/>
        </p:nvSpPr>
        <p:spPr>
          <a:xfrm>
            <a:off x="4730150" y="847175"/>
            <a:ext cx="4184100" cy="3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The dashboard provides tailored insights for Students, Parents, and Teachers, enabling them to make informed academic decisions: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1. </a:t>
            </a:r>
            <a:r>
              <a:rPr b="1" lang="en" sz="1100">
                <a:solidFill>
                  <a:schemeClr val="dk1"/>
                </a:solidFill>
                <a:latin typeface="Work Sans"/>
                <a:ea typeface="Work Sans"/>
                <a:cs typeface="Work Sans"/>
                <a:sym typeface="Work Sans"/>
              </a:rPr>
              <a:t>User Access</a:t>
            </a:r>
            <a:r>
              <a:rPr b="1"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Students: View personal academic metrics.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Parents: Monitor their child's academic growth.</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Teachers: Overview the performance of their entire class.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2. </a:t>
            </a:r>
            <a:r>
              <a:rPr b="1" lang="en" sz="1100">
                <a:solidFill>
                  <a:schemeClr val="dk1"/>
                </a:solidFill>
                <a:latin typeface="Work Sans"/>
                <a:ea typeface="Work Sans"/>
                <a:cs typeface="Work Sans"/>
                <a:sym typeface="Work Sans"/>
              </a:rPr>
              <a:t>Data Retrieval</a:t>
            </a:r>
            <a:r>
              <a:rPr b="1" lang="en" sz="1100">
                <a:solidFill>
                  <a:schemeClr val="dk1"/>
                </a:solidFill>
                <a:latin typeface="Work Sans"/>
                <a:ea typeface="Work Sans"/>
                <a:cs typeface="Work Sans"/>
                <a:sym typeface="Work Sans"/>
              </a:rPr>
              <a:t>:</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Instantly fetches and processes user-specific academic data for accurate insights.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3. </a:t>
            </a:r>
            <a:r>
              <a:rPr b="1" lang="en" sz="1100">
                <a:solidFill>
                  <a:schemeClr val="dk1"/>
                </a:solidFill>
                <a:latin typeface="Work Sans"/>
                <a:ea typeface="Work Sans"/>
                <a:cs typeface="Work Sans"/>
                <a:sym typeface="Work Sans"/>
              </a:rPr>
              <a:t>Summaries via GPT API</a:t>
            </a:r>
            <a:r>
              <a:rPr b="1" lang="en" sz="1100">
                <a:solidFill>
                  <a:schemeClr val="dk1"/>
                </a:solidFill>
                <a:latin typeface="Work Sans"/>
                <a:ea typeface="Work Sans"/>
                <a:cs typeface="Work Sans"/>
                <a:sym typeface="Work Sans"/>
              </a:rPr>
              <a:t>:</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Leverages GPT API for crisp, meaningful performance summaries.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4. </a:t>
            </a:r>
            <a:r>
              <a:rPr b="1" lang="en" sz="1100">
                <a:solidFill>
                  <a:schemeClr val="dk1"/>
                </a:solidFill>
                <a:latin typeface="Work Sans"/>
                <a:ea typeface="Work Sans"/>
                <a:cs typeface="Work Sans"/>
                <a:sym typeface="Work Sans"/>
              </a:rPr>
              <a:t>Visualization with Chart.JS</a:t>
            </a:r>
            <a:r>
              <a:rPr b="1" lang="en" sz="1100">
                <a:solidFill>
                  <a:schemeClr val="dk1"/>
                </a:solidFill>
                <a:latin typeface="Work Sans"/>
                <a:ea typeface="Work Sans"/>
                <a:cs typeface="Work Sans"/>
                <a:sym typeface="Work Sans"/>
              </a:rPr>
              <a:t>:</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Transforms data into intuitive charts for quick insights.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5. </a:t>
            </a:r>
            <a:r>
              <a:rPr b="1" lang="en" sz="1100">
                <a:solidFill>
                  <a:schemeClr val="dk1"/>
                </a:solidFill>
                <a:latin typeface="Work Sans"/>
                <a:ea typeface="Work Sans"/>
                <a:cs typeface="Work Sans"/>
                <a:sym typeface="Work Sans"/>
              </a:rPr>
              <a:t>Platform Integration:</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Accessible via the familiar WhatsApp platform for ease of use.</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6. Dynamic Difficulty Adjustment:</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By streamlining data and visual insights, the Dashboard empowers users to optimize their academic experiences.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pic>
        <p:nvPicPr>
          <p:cNvPr id="835" name="Google Shape;835;p62"/>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36" name="Google Shape;836;p62"/>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3: Dashboard</a:t>
            </a:r>
            <a:endParaRPr sz="2400">
              <a:solidFill>
                <a:schemeClr val="lt1"/>
              </a:solidFill>
            </a:endParaRPr>
          </a:p>
        </p:txBody>
      </p:sp>
      <p:pic>
        <p:nvPicPr>
          <p:cNvPr id="837" name="Google Shape;837;p62"/>
          <p:cNvPicPr preferRelativeResize="0"/>
          <p:nvPr/>
        </p:nvPicPr>
        <p:blipFill>
          <a:blip r:embed="rId4">
            <a:alphaModFix/>
          </a:blip>
          <a:stretch>
            <a:fillRect/>
          </a:stretch>
        </p:blipFill>
        <p:spPr>
          <a:xfrm>
            <a:off x="418650" y="937087"/>
            <a:ext cx="4093450" cy="404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3"/>
          <p:cNvSpPr txBox="1"/>
          <p:nvPr/>
        </p:nvSpPr>
        <p:spPr>
          <a:xfrm>
            <a:off x="3555150" y="889950"/>
            <a:ext cx="5143500" cy="417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1. Evolutionary Response System:</a:t>
            </a:r>
            <a:endParaRPr b="1"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lang="en" sz="1100">
                <a:solidFill>
                  <a:schemeClr val="dk1"/>
                </a:solidFill>
                <a:latin typeface="Work Sans"/>
                <a:ea typeface="Work Sans"/>
                <a:cs typeface="Work Sans"/>
                <a:sym typeface="Work Sans"/>
              </a:rPr>
              <a:t>At the heart of the interaction lies the sophisticated respond system. It's equipped with AI capabilities, aiming to provide the most accurate answers based on the input it receives.</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lang="en" sz="1100">
                <a:solidFill>
                  <a:schemeClr val="dk1"/>
                </a:solidFill>
                <a:latin typeface="Work Sans"/>
                <a:ea typeface="Work Sans"/>
                <a:cs typeface="Work Sans"/>
                <a:sym typeface="Work Sans"/>
              </a:rPr>
              <a:t>Question Gathering: Whenever a student poses a query, the system initially attempts to provide an immediate answer, drawing from its vast database of </a:t>
            </a:r>
            <a:r>
              <a:rPr lang="en" sz="1100">
                <a:solidFill>
                  <a:schemeClr val="dk1"/>
                </a:solidFill>
                <a:latin typeface="Work Sans"/>
                <a:ea typeface="Work Sans"/>
                <a:cs typeface="Work Sans"/>
                <a:sym typeface="Work Sans"/>
              </a:rPr>
              <a:t>predefined</a:t>
            </a:r>
            <a:r>
              <a:rPr lang="en" sz="1100">
                <a:solidFill>
                  <a:schemeClr val="dk1"/>
                </a:solidFill>
                <a:latin typeface="Work Sans"/>
                <a:ea typeface="Work Sans"/>
                <a:cs typeface="Work Sans"/>
                <a:sym typeface="Work Sans"/>
              </a:rPr>
              <a:t> responses and dynamic AI algorithms.</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2. Feedback and Refinement: </a:t>
            </a:r>
            <a:endParaRPr b="1"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lang="en" sz="1100">
                <a:solidFill>
                  <a:schemeClr val="dk1"/>
                </a:solidFill>
                <a:latin typeface="Work Sans"/>
                <a:ea typeface="Work Sans"/>
                <a:cs typeface="Work Sans"/>
                <a:sym typeface="Work Sans"/>
              </a:rPr>
              <a:t>The system values the student's feedback. If a student isn't satisfied with the initial response, the query undergoes further scrutiny. This feedback loop ensures continuous improvement in the system's answering capabilities.</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3. Human Oversight with Teacher's Intervention:</a:t>
            </a: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lang="en" sz="1100">
                <a:solidFill>
                  <a:schemeClr val="dk1"/>
                </a:solidFill>
                <a:latin typeface="Work Sans"/>
                <a:ea typeface="Work Sans"/>
                <a:cs typeface="Work Sans"/>
                <a:sym typeface="Work Sans"/>
              </a:rPr>
              <a:t>Recognizing the limits of machine learning, the system seamlessly escalates unresolved queries to a human teacher. This blend of AI and human insight ensures that students receive comprehensive answers, bridging the gap between automated and human-led education.</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4. Integrated Experience:</a:t>
            </a: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rPr lang="en" sz="1100">
                <a:solidFill>
                  <a:schemeClr val="dk1"/>
                </a:solidFill>
                <a:latin typeface="Work Sans"/>
                <a:ea typeface="Work Sans"/>
                <a:cs typeface="Work Sans"/>
                <a:sym typeface="Work Sans"/>
              </a:rPr>
              <a:t>The entire interaction is streamlined through Whatsapp, providing students with a familiar and user-friendly platform. This integration ensures that students can focus on learning without navigating a new digital landscape.</a:t>
            </a:r>
            <a:endParaRPr sz="1100">
              <a:solidFill>
                <a:schemeClr val="dk1"/>
              </a:solidFill>
              <a:latin typeface="Work Sans"/>
              <a:ea typeface="Work Sans"/>
              <a:cs typeface="Work Sans"/>
              <a:sym typeface="Work Sans"/>
            </a:endParaRPr>
          </a:p>
          <a:p>
            <a:pPr indent="0" lvl="0" marL="0" marR="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p:txBody>
      </p:sp>
      <p:pic>
        <p:nvPicPr>
          <p:cNvPr id="843" name="Google Shape;843;p63"/>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44" name="Google Shape;844;p63"/>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4: Question &amp; Answer</a:t>
            </a:r>
            <a:endParaRPr sz="2400">
              <a:solidFill>
                <a:schemeClr val="lt1"/>
              </a:solidFill>
            </a:endParaRPr>
          </a:p>
        </p:txBody>
      </p:sp>
      <p:pic>
        <p:nvPicPr>
          <p:cNvPr id="845" name="Google Shape;845;p63"/>
          <p:cNvPicPr preferRelativeResize="0"/>
          <p:nvPr/>
        </p:nvPicPr>
        <p:blipFill>
          <a:blip r:embed="rId4">
            <a:alphaModFix/>
          </a:blip>
          <a:stretch>
            <a:fillRect/>
          </a:stretch>
        </p:blipFill>
        <p:spPr>
          <a:xfrm>
            <a:off x="760818" y="971700"/>
            <a:ext cx="2182131" cy="4171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64"/>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51" name="Google Shape;851;p64"/>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Class Monitor</a:t>
            </a:r>
            <a:endParaRPr sz="2400">
              <a:solidFill>
                <a:schemeClr val="lt1"/>
              </a:solidFill>
            </a:endParaRPr>
          </a:p>
        </p:txBody>
      </p:sp>
      <p:sp>
        <p:nvSpPr>
          <p:cNvPr id="852" name="Google Shape;852;p64"/>
          <p:cNvSpPr/>
          <p:nvPr/>
        </p:nvSpPr>
        <p:spPr>
          <a:xfrm flipH="1">
            <a:off x="4582720" y="1511705"/>
            <a:ext cx="3841279" cy="1389008"/>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4"/>
          <p:cNvSpPr/>
          <p:nvPr/>
        </p:nvSpPr>
        <p:spPr>
          <a:xfrm>
            <a:off x="758388" y="1878542"/>
            <a:ext cx="3336923" cy="1798512"/>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txBox="1"/>
          <p:nvPr>
            <p:ph idx="4294967295" type="title"/>
          </p:nvPr>
        </p:nvSpPr>
        <p:spPr>
          <a:xfrm>
            <a:off x="1100475" y="2149150"/>
            <a:ext cx="2994900" cy="13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700">
                <a:solidFill>
                  <a:schemeClr val="lt1"/>
                </a:solidFill>
              </a:rPr>
              <a:t>03</a:t>
            </a:r>
            <a:endParaRPr sz="8700">
              <a:solidFill>
                <a:schemeClr val="lt1"/>
              </a:solidFill>
            </a:endParaRPr>
          </a:p>
        </p:txBody>
      </p:sp>
      <p:sp>
        <p:nvSpPr>
          <p:cNvPr id="855" name="Google Shape;855;p64"/>
          <p:cNvSpPr/>
          <p:nvPr/>
        </p:nvSpPr>
        <p:spPr>
          <a:xfrm>
            <a:off x="8262163" y="21255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p:nvPr/>
        </p:nvSpPr>
        <p:spPr>
          <a:xfrm>
            <a:off x="835913" y="26971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txBox="1"/>
          <p:nvPr>
            <p:ph idx="4294967295" type="ctrTitle"/>
          </p:nvPr>
        </p:nvSpPr>
        <p:spPr>
          <a:xfrm>
            <a:off x="4686825" y="1482425"/>
            <a:ext cx="3413700" cy="13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Technological Specifications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nvSpPr>
        <p:spPr>
          <a:xfrm>
            <a:off x="5355375" y="1837225"/>
            <a:ext cx="3732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Work Sans"/>
                <a:ea typeface="Work Sans"/>
                <a:cs typeface="Work Sans"/>
                <a:sym typeface="Work Sans"/>
              </a:rPr>
              <a:t>A transparent and comprehensive visualization of student learning progress. </a:t>
            </a:r>
            <a:endParaRPr sz="1100">
              <a:solidFill>
                <a:srgbClr val="595959"/>
              </a:solidFill>
              <a:latin typeface="Work Sans"/>
              <a:ea typeface="Work Sans"/>
              <a:cs typeface="Work Sans"/>
              <a:sym typeface="Work Sans"/>
            </a:endParaRPr>
          </a:p>
        </p:txBody>
      </p:sp>
      <p:pic>
        <p:nvPicPr>
          <p:cNvPr id="314" name="Google Shape;314;p29"/>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315" name="Google Shape;315;p29"/>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Product Overview</a:t>
            </a:r>
            <a:endParaRPr sz="2400">
              <a:solidFill>
                <a:schemeClr val="lt1"/>
              </a:solidFill>
            </a:endParaRPr>
          </a:p>
        </p:txBody>
      </p:sp>
      <p:sp>
        <p:nvSpPr>
          <p:cNvPr id="316" name="Google Shape;316;p29"/>
          <p:cNvSpPr/>
          <p:nvPr/>
        </p:nvSpPr>
        <p:spPr>
          <a:xfrm flipH="1">
            <a:off x="2063167" y="2957875"/>
            <a:ext cx="6663033" cy="218563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29"/>
          <p:cNvPicPr preferRelativeResize="0"/>
          <p:nvPr/>
        </p:nvPicPr>
        <p:blipFill rotWithShape="1">
          <a:blip r:embed="rId4">
            <a:alphaModFix/>
          </a:blip>
          <a:srcRect b="0" l="-590" r="590" t="0"/>
          <a:stretch/>
        </p:blipFill>
        <p:spPr>
          <a:xfrm>
            <a:off x="2161550" y="3234000"/>
            <a:ext cx="5986850" cy="1791000"/>
          </a:xfrm>
          <a:prstGeom prst="rect">
            <a:avLst/>
          </a:prstGeom>
          <a:noFill/>
          <a:ln>
            <a:noFill/>
          </a:ln>
        </p:spPr>
      </p:pic>
      <p:sp>
        <p:nvSpPr>
          <p:cNvPr id="318" name="Google Shape;318;p29"/>
          <p:cNvSpPr txBox="1"/>
          <p:nvPr/>
        </p:nvSpPr>
        <p:spPr>
          <a:xfrm>
            <a:off x="207400" y="1310250"/>
            <a:ext cx="37326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Work Sans"/>
                <a:ea typeface="Work Sans"/>
                <a:cs typeface="Work Sans"/>
                <a:sym typeface="Work Sans"/>
              </a:rPr>
              <a:t> An AI-powered Chatbot that answers students' questions. If the answer is not satisfied, it will be passed to the teacher for further assistance.</a:t>
            </a:r>
            <a:endParaRPr sz="1100">
              <a:solidFill>
                <a:srgbClr val="595959"/>
              </a:solidFill>
              <a:latin typeface="Work Sans"/>
              <a:ea typeface="Work Sans"/>
              <a:cs typeface="Work Sans"/>
              <a:sym typeface="Work Sans"/>
            </a:endParaRPr>
          </a:p>
        </p:txBody>
      </p:sp>
      <p:sp>
        <p:nvSpPr>
          <p:cNvPr id="319" name="Google Shape;319;p29"/>
          <p:cNvSpPr/>
          <p:nvPr/>
        </p:nvSpPr>
        <p:spPr>
          <a:xfrm>
            <a:off x="316976" y="8733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3193063" y="10680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nvSpPr>
        <p:spPr>
          <a:xfrm>
            <a:off x="510771" y="933150"/>
            <a:ext cx="2265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Ask Me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500">
              <a:solidFill>
                <a:srgbClr val="FFFFFF"/>
              </a:solidFill>
              <a:latin typeface="Lexend Deca"/>
              <a:ea typeface="Lexend Deca"/>
              <a:cs typeface="Lexend Deca"/>
              <a:sym typeface="Lexend Deca"/>
            </a:endParaRPr>
          </a:p>
        </p:txBody>
      </p:sp>
      <p:sp>
        <p:nvSpPr>
          <p:cNvPr id="322" name="Google Shape;322;p29"/>
          <p:cNvSpPr/>
          <p:nvPr/>
        </p:nvSpPr>
        <p:spPr>
          <a:xfrm flipH="1">
            <a:off x="5959301" y="13642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txBox="1"/>
          <p:nvPr/>
        </p:nvSpPr>
        <p:spPr>
          <a:xfrm>
            <a:off x="5959300" y="1406125"/>
            <a:ext cx="2571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Clear Dashboard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5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500">
              <a:solidFill>
                <a:srgbClr val="FFFFFF"/>
              </a:solidFill>
              <a:latin typeface="Lexend Deca"/>
              <a:ea typeface="Lexend Deca"/>
              <a:cs typeface="Lexend Deca"/>
              <a:sym typeface="Lexend Deca"/>
            </a:endParaRPr>
          </a:p>
        </p:txBody>
      </p:sp>
      <p:sp>
        <p:nvSpPr>
          <p:cNvPr id="324" name="Google Shape;324;p29"/>
          <p:cNvSpPr/>
          <p:nvPr/>
        </p:nvSpPr>
        <p:spPr>
          <a:xfrm>
            <a:off x="5601038" y="15589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316976" y="20536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3193063" y="22483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txBox="1"/>
          <p:nvPr/>
        </p:nvSpPr>
        <p:spPr>
          <a:xfrm>
            <a:off x="510771" y="2086500"/>
            <a:ext cx="2265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Lexend Deca"/>
                <a:ea typeface="Lexend Deca"/>
                <a:cs typeface="Lexend Deca"/>
                <a:sym typeface="Lexend Deca"/>
              </a:rPr>
              <a:t>Instant Learning 🎓 </a:t>
            </a:r>
            <a:endParaRPr b="1" sz="2000">
              <a:solidFill>
                <a:srgbClr val="FFFFFF"/>
              </a:solidFill>
              <a:latin typeface="Lexend Deca"/>
              <a:ea typeface="Lexend Deca"/>
              <a:cs typeface="Lexend Deca"/>
              <a:sym typeface="Lexend Deca"/>
            </a:endParaRPr>
          </a:p>
        </p:txBody>
      </p:sp>
      <p:sp>
        <p:nvSpPr>
          <p:cNvPr id="328" name="Google Shape;328;p29"/>
          <p:cNvSpPr txBox="1"/>
          <p:nvPr/>
        </p:nvSpPr>
        <p:spPr>
          <a:xfrm>
            <a:off x="2212050" y="2985250"/>
            <a:ext cx="33282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Lexend Deca"/>
                <a:ea typeface="Lexend Deca"/>
                <a:cs typeface="Lexend Deca"/>
                <a:sym typeface="Lexend Deca"/>
              </a:rPr>
              <a:t>3 account types with different functions:</a:t>
            </a:r>
            <a:endParaRPr b="1" sz="1000">
              <a:solidFill>
                <a:schemeClr val="lt1"/>
              </a:solidFill>
              <a:latin typeface="Lexend Deca"/>
              <a:ea typeface="Lexend Deca"/>
              <a:cs typeface="Lexend Deca"/>
              <a:sym typeface="Lexend Deca"/>
            </a:endParaRPr>
          </a:p>
        </p:txBody>
      </p:sp>
      <p:sp>
        <p:nvSpPr>
          <p:cNvPr id="329" name="Google Shape;329;p29"/>
          <p:cNvSpPr txBox="1"/>
          <p:nvPr/>
        </p:nvSpPr>
        <p:spPr>
          <a:xfrm>
            <a:off x="316975" y="2547525"/>
            <a:ext cx="3732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595959"/>
                </a:solidFill>
                <a:latin typeface="Work Sans"/>
                <a:ea typeface="Work Sans"/>
                <a:cs typeface="Work Sans"/>
                <a:sym typeface="Work Sans"/>
              </a:rPr>
              <a:t>Provide personalize learning materials for language skills, system and culture. </a:t>
            </a:r>
            <a:endParaRPr sz="1100">
              <a:solidFill>
                <a:srgbClr val="595959"/>
              </a:solidFill>
              <a:latin typeface="Work Sans"/>
              <a:ea typeface="Work Sans"/>
              <a:cs typeface="Work Sans"/>
              <a:sym typeface="Work Sans"/>
            </a:endParaRPr>
          </a:p>
        </p:txBody>
      </p:sp>
      <p:sp>
        <p:nvSpPr>
          <p:cNvPr id="330" name="Google Shape;330;p29"/>
          <p:cNvSpPr/>
          <p:nvPr/>
        </p:nvSpPr>
        <p:spPr>
          <a:xfrm>
            <a:off x="1619500" y="40008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65"/>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63" name="Google Shape;863;p65"/>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Tech Stack</a:t>
            </a:r>
            <a:endParaRPr sz="2400">
              <a:solidFill>
                <a:schemeClr val="lt1"/>
              </a:solidFill>
            </a:endParaRPr>
          </a:p>
        </p:txBody>
      </p:sp>
      <p:graphicFrame>
        <p:nvGraphicFramePr>
          <p:cNvPr id="864" name="Google Shape;864;p65"/>
          <p:cNvGraphicFramePr/>
          <p:nvPr/>
        </p:nvGraphicFramePr>
        <p:xfrm>
          <a:off x="952500" y="1619250"/>
          <a:ext cx="3000000" cy="3000000"/>
        </p:xfrm>
        <a:graphic>
          <a:graphicData uri="http://schemas.openxmlformats.org/drawingml/2006/table">
            <a:tbl>
              <a:tblPr>
                <a:noFill/>
                <a:tableStyleId>{7DB3837C-64CE-4968-BA3A-EA2245F739F8}</a:tableStyleId>
              </a:tblPr>
              <a:tblGrid>
                <a:gridCol w="2425850"/>
                <a:gridCol w="2425850"/>
                <a:gridCol w="2425850"/>
              </a:tblGrid>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API / Model</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Description</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Features that use the API</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openai/whisper-base</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Speech Recognition</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Role-play, Quiz, Q&amp;A</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Work Sans"/>
                          <a:ea typeface="Work Sans"/>
                          <a:cs typeface="Work Sans"/>
                          <a:sym typeface="Work Sans"/>
                        </a:rPr>
                        <a:t>microsoft/</a:t>
                      </a:r>
                      <a:r>
                        <a:rPr b="1" lang="en" sz="1000">
                          <a:solidFill>
                            <a:schemeClr val="dk1"/>
                          </a:solidFill>
                          <a:latin typeface="Work Sans"/>
                          <a:ea typeface="Work Sans"/>
                          <a:cs typeface="Work Sans"/>
                          <a:sym typeface="Work Sans"/>
                        </a:rPr>
                        <a:t>speecht5_tts</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Text to Speech</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Role-play, Quiz, Q&amp;A</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Pollinations.ai</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Image GPT </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Role-play, Quiz, </a:t>
                      </a:r>
                      <a:r>
                        <a:rPr lang="en" sz="1000">
                          <a:solidFill>
                            <a:schemeClr val="dk1"/>
                          </a:solidFill>
                          <a:latin typeface="Work Sans"/>
                          <a:ea typeface="Work Sans"/>
                          <a:cs typeface="Work Sans"/>
                          <a:sym typeface="Work Sans"/>
                        </a:rPr>
                        <a:t>Quiz Question Bank</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Chart.js</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Json to Chart</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Dashboard</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ChatGPT 3.5</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LLM for performing simple interaction</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Menu and All Features</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solidFill>
                            <a:schemeClr val="dk1"/>
                          </a:solidFill>
                          <a:latin typeface="Work Sans"/>
                          <a:ea typeface="Work Sans"/>
                          <a:cs typeface="Work Sans"/>
                          <a:sym typeface="Work Sans"/>
                        </a:rPr>
                        <a:t>ChatGPT 4.0</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LLM for Q&amp;A evaluation and question generation </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Q&amp;A, Quiz Question Bank</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 sz="1000">
                          <a:latin typeface="Work Sans"/>
                          <a:ea typeface="Work Sans"/>
                          <a:cs typeface="Work Sans"/>
                          <a:sym typeface="Work Sans"/>
                        </a:rPr>
                        <a:t>Cohere Extracter</a:t>
                      </a:r>
                      <a:endParaRPr b="1"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SQL Parameter Detector</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Work Sans"/>
                          <a:ea typeface="Work Sans"/>
                          <a:cs typeface="Work Sans"/>
                          <a:sym typeface="Work Sans"/>
                        </a:rPr>
                        <a:t>Dashboard</a:t>
                      </a:r>
                      <a:endParaRPr sz="1000">
                        <a:latin typeface="Work Sans"/>
                        <a:ea typeface="Work Sans"/>
                        <a:cs typeface="Work Sans"/>
                        <a:sym typeface="Work Sans"/>
                      </a:endParaRPr>
                    </a:p>
                  </a:txBody>
                  <a:tcPr marT="19050" marB="19050" marR="28575" marL="28575" anchor="b">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6"/>
          <p:cNvSpPr txBox="1"/>
          <p:nvPr/>
        </p:nvSpPr>
        <p:spPr>
          <a:xfrm>
            <a:off x="928388" y="1115463"/>
            <a:ext cx="3968700" cy="10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This is applied in</a:t>
            </a:r>
            <a:r>
              <a:rPr b="1" lang="en" sz="1100">
                <a:solidFill>
                  <a:schemeClr val="dk1"/>
                </a:solidFill>
                <a:latin typeface="Work Sans"/>
                <a:ea typeface="Work Sans"/>
                <a:cs typeface="Work Sans"/>
                <a:sym typeface="Work Sans"/>
              </a:rPr>
              <a:t> Role-play, Writing, Quiz and Question bank generation. </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b="1"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Speech Recognition &amp; </a:t>
            </a:r>
            <a:r>
              <a:rPr b="1" lang="en" sz="1100">
                <a:solidFill>
                  <a:schemeClr val="dk1"/>
                </a:solidFill>
                <a:latin typeface="Work Sans"/>
                <a:ea typeface="Work Sans"/>
                <a:cs typeface="Work Sans"/>
                <a:sym typeface="Work Sans"/>
              </a:rPr>
              <a:t>Text to Speech API:</a:t>
            </a:r>
            <a:endParaRPr b="1"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These APIs are pre-trained and allow for seamless conversion of text to voice files and vice versa.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Our chatbot will interact with these APIs by sending and receiving text data</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openai/whisper-base &amp; microsoft/speecht5_tts are fast, simple and stable</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Image GPT: </a:t>
            </a:r>
            <a:endParaRPr b="1"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Our chatbot will generate a prompt for generating image and send it to image GPT.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Pollinations.ai has their own user-friendly API</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p:txBody>
      </p:sp>
      <p:pic>
        <p:nvPicPr>
          <p:cNvPr id="870" name="Google Shape;870;p66"/>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71" name="Google Shape;871;p66"/>
          <p:cNvSpPr txBox="1"/>
          <p:nvPr>
            <p:ph idx="4294967295" type="title"/>
          </p:nvPr>
        </p:nvSpPr>
        <p:spPr>
          <a:xfrm>
            <a:off x="1632600" y="84563"/>
            <a:ext cx="667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Multimedia Learning Experience</a:t>
            </a:r>
            <a:endParaRPr sz="2400">
              <a:solidFill>
                <a:schemeClr val="lt1"/>
              </a:solidFill>
            </a:endParaRPr>
          </a:p>
        </p:txBody>
      </p:sp>
      <p:pic>
        <p:nvPicPr>
          <p:cNvPr id="872" name="Google Shape;872;p66"/>
          <p:cNvPicPr preferRelativeResize="0"/>
          <p:nvPr/>
        </p:nvPicPr>
        <p:blipFill>
          <a:blip r:embed="rId4">
            <a:alphaModFix/>
          </a:blip>
          <a:stretch>
            <a:fillRect/>
          </a:stretch>
        </p:blipFill>
        <p:spPr>
          <a:xfrm>
            <a:off x="5758524" y="823463"/>
            <a:ext cx="1755400" cy="2126774"/>
          </a:xfrm>
          <a:prstGeom prst="rect">
            <a:avLst/>
          </a:prstGeom>
          <a:noFill/>
          <a:ln>
            <a:noFill/>
          </a:ln>
        </p:spPr>
      </p:pic>
      <p:pic>
        <p:nvPicPr>
          <p:cNvPr id="873" name="Google Shape;873;p66"/>
          <p:cNvPicPr preferRelativeResize="0"/>
          <p:nvPr/>
        </p:nvPicPr>
        <p:blipFill>
          <a:blip r:embed="rId5">
            <a:alphaModFix/>
          </a:blip>
          <a:stretch>
            <a:fillRect/>
          </a:stretch>
        </p:blipFill>
        <p:spPr>
          <a:xfrm>
            <a:off x="5513650" y="3224425"/>
            <a:ext cx="2548600" cy="158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7"/>
          <p:cNvSpPr txBox="1"/>
          <p:nvPr/>
        </p:nvSpPr>
        <p:spPr>
          <a:xfrm>
            <a:off x="3385528" y="891400"/>
            <a:ext cx="4857000" cy="1014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This is applied in </a:t>
            </a:r>
            <a:r>
              <a:rPr b="1" lang="en" sz="1100">
                <a:solidFill>
                  <a:schemeClr val="dk1"/>
                </a:solidFill>
                <a:latin typeface="Work Sans"/>
                <a:ea typeface="Work Sans"/>
                <a:cs typeface="Work Sans"/>
                <a:sym typeface="Work Sans"/>
              </a:rPr>
              <a:t>Menu</a:t>
            </a: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Guiding user to different functions. </a:t>
            </a:r>
            <a:endParaRPr sz="11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LLM-based Intelligent Distributor</a:t>
            </a:r>
            <a:r>
              <a:rPr lang="en" sz="1100">
                <a:solidFill>
                  <a:schemeClr val="dk1"/>
                </a:solidFill>
                <a:latin typeface="Work Sans"/>
                <a:ea typeface="Work Sans"/>
                <a:cs typeface="Work Sans"/>
                <a:sym typeface="Work Sans"/>
              </a:rPr>
              <a:t>: M</a:t>
            </a:r>
            <a:r>
              <a:rPr lang="en" sz="1100">
                <a:solidFill>
                  <a:schemeClr val="dk1"/>
                </a:solidFill>
                <a:latin typeface="Work Sans"/>
                <a:ea typeface="Work Sans"/>
                <a:cs typeface="Work Sans"/>
                <a:sym typeface="Work Sans"/>
              </a:rPr>
              <a:t>ap a natural language expression to a navigation function call through prompt engineering techniques. Make decision based on user query and information from user center.</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879" name="Google Shape;879;p67"/>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80" name="Google Shape;880;p67"/>
          <p:cNvSpPr txBox="1"/>
          <p:nvPr>
            <p:ph idx="4294967295" type="title"/>
          </p:nvPr>
        </p:nvSpPr>
        <p:spPr>
          <a:xfrm>
            <a:off x="1591775" y="84550"/>
            <a:ext cx="667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Menu: Mapping Natural Language to </a:t>
            </a:r>
            <a:r>
              <a:rPr lang="en" sz="1900">
                <a:solidFill>
                  <a:schemeClr val="lt1"/>
                </a:solidFill>
              </a:rPr>
              <a:t>Functions</a:t>
            </a:r>
            <a:endParaRPr sz="1900">
              <a:solidFill>
                <a:schemeClr val="lt1"/>
              </a:solidFill>
            </a:endParaRPr>
          </a:p>
        </p:txBody>
      </p:sp>
      <p:pic>
        <p:nvPicPr>
          <p:cNvPr id="881" name="Google Shape;881;p67"/>
          <p:cNvPicPr preferRelativeResize="0"/>
          <p:nvPr/>
        </p:nvPicPr>
        <p:blipFill>
          <a:blip r:embed="rId4">
            <a:alphaModFix/>
          </a:blip>
          <a:stretch>
            <a:fillRect/>
          </a:stretch>
        </p:blipFill>
        <p:spPr>
          <a:xfrm>
            <a:off x="785725" y="867752"/>
            <a:ext cx="2038820" cy="4096874"/>
          </a:xfrm>
          <a:prstGeom prst="rect">
            <a:avLst/>
          </a:prstGeom>
          <a:noFill/>
          <a:ln>
            <a:noFill/>
          </a:ln>
        </p:spPr>
      </p:pic>
      <p:pic>
        <p:nvPicPr>
          <p:cNvPr id="882" name="Google Shape;882;p67"/>
          <p:cNvPicPr preferRelativeResize="0"/>
          <p:nvPr/>
        </p:nvPicPr>
        <p:blipFill>
          <a:blip r:embed="rId5">
            <a:alphaModFix/>
          </a:blip>
          <a:stretch>
            <a:fillRect/>
          </a:stretch>
        </p:blipFill>
        <p:spPr>
          <a:xfrm>
            <a:off x="3777200" y="2200175"/>
            <a:ext cx="4708398" cy="2673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68"/>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888" name="Google Shape;888;p68"/>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Dashboard: Generate SQL</a:t>
            </a:r>
            <a:endParaRPr sz="2400">
              <a:solidFill>
                <a:schemeClr val="lt1"/>
              </a:solidFill>
            </a:endParaRPr>
          </a:p>
        </p:txBody>
      </p:sp>
      <p:sp>
        <p:nvSpPr>
          <p:cNvPr id="889" name="Google Shape;889;p68"/>
          <p:cNvSpPr txBox="1"/>
          <p:nvPr/>
        </p:nvSpPr>
        <p:spPr>
          <a:xfrm>
            <a:off x="5600300" y="1041250"/>
            <a:ext cx="3457200" cy="40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Work Sans"/>
                <a:ea typeface="Work Sans"/>
                <a:cs typeface="Work Sans"/>
                <a:sym typeface="Work Sans"/>
              </a:rPr>
              <a:t>The central intelligence of this Filter method lies with the </a:t>
            </a:r>
            <a:r>
              <a:rPr b="1" lang="en" sz="900">
                <a:solidFill>
                  <a:schemeClr val="dk1"/>
                </a:solidFill>
                <a:latin typeface="Work Sans"/>
                <a:ea typeface="Work Sans"/>
                <a:cs typeface="Work Sans"/>
                <a:sym typeface="Work Sans"/>
              </a:rPr>
              <a:t>LLM</a:t>
            </a:r>
            <a:r>
              <a:rPr lang="en" sz="900">
                <a:solidFill>
                  <a:schemeClr val="dk1"/>
                </a:solidFill>
                <a:latin typeface="Work Sans"/>
                <a:ea typeface="Work Sans"/>
                <a:cs typeface="Work Sans"/>
                <a:sym typeface="Work Sans"/>
              </a:rPr>
              <a:t>, adeptly decoding user queries and coordinating with the suite of functional modules to produce the charts and summaries.</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Work Sans"/>
                <a:ea typeface="Work Sans"/>
                <a:cs typeface="Work Sans"/>
                <a:sym typeface="Work Sans"/>
              </a:rPr>
              <a:t>Upon receiving a user query, the </a:t>
            </a:r>
            <a:r>
              <a:rPr b="1" lang="en" sz="900">
                <a:solidFill>
                  <a:schemeClr val="dk1"/>
                </a:solidFill>
                <a:latin typeface="Work Sans"/>
                <a:ea typeface="Work Sans"/>
                <a:cs typeface="Work Sans"/>
                <a:sym typeface="Work Sans"/>
              </a:rPr>
              <a:t>Entity Extractor</a:t>
            </a:r>
            <a:r>
              <a:rPr lang="en" sz="900">
                <a:solidFill>
                  <a:schemeClr val="dk1"/>
                </a:solidFill>
                <a:latin typeface="Work Sans"/>
                <a:ea typeface="Work Sans"/>
                <a:cs typeface="Work Sans"/>
                <a:sym typeface="Work Sans"/>
              </a:rPr>
              <a:t> swiftly identifies salient data points, harnessing reference templates from the SQL Prompt Base. This dynamic base, armed with a spectrum of SQL templates and visualization blueprints, serves as the foundational bedrock, enabling other components to derive structured, actionable insights.</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Work Sans"/>
                <a:ea typeface="Work Sans"/>
                <a:cs typeface="Work Sans"/>
                <a:sym typeface="Work Sans"/>
              </a:rPr>
              <a:t>Then, the </a:t>
            </a:r>
            <a:r>
              <a:rPr b="1" lang="en" sz="900">
                <a:solidFill>
                  <a:schemeClr val="dk1"/>
                </a:solidFill>
                <a:latin typeface="Work Sans"/>
                <a:ea typeface="Work Sans"/>
                <a:cs typeface="Work Sans"/>
                <a:sym typeface="Work Sans"/>
              </a:rPr>
              <a:t>Prompt Constructor</a:t>
            </a:r>
            <a:r>
              <a:rPr lang="en" sz="900">
                <a:solidFill>
                  <a:schemeClr val="dk1"/>
                </a:solidFill>
                <a:latin typeface="Work Sans"/>
                <a:ea typeface="Work Sans"/>
                <a:cs typeface="Work Sans"/>
                <a:sym typeface="Work Sans"/>
              </a:rPr>
              <a:t> steps in, sculpting precise data requests by weaving inputs from the Entity Extractor with SQL blueprints. Its adeptness ensures that the most pertinent data slices are always at the forefront.</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Work Sans"/>
                <a:ea typeface="Work Sans"/>
                <a:cs typeface="Work Sans"/>
                <a:sym typeface="Work Sans"/>
              </a:rPr>
              <a:t>Concluding the user experience, the </a:t>
            </a:r>
            <a:r>
              <a:rPr b="1" lang="en" sz="900">
                <a:solidFill>
                  <a:schemeClr val="dk1"/>
                </a:solidFill>
                <a:latin typeface="Work Sans"/>
                <a:ea typeface="Work Sans"/>
                <a:cs typeface="Work Sans"/>
                <a:sym typeface="Work Sans"/>
              </a:rPr>
              <a:t>Chart Constructor</a:t>
            </a:r>
            <a:r>
              <a:rPr lang="en" sz="900">
                <a:solidFill>
                  <a:schemeClr val="dk1"/>
                </a:solidFill>
                <a:latin typeface="Work Sans"/>
                <a:ea typeface="Work Sans"/>
                <a:cs typeface="Work Sans"/>
                <a:sym typeface="Work Sans"/>
              </a:rPr>
              <a:t> translates the curated data into compelling visual narratives. It draws its design cues from a set of predefined chart templates in the SQL Prompt Base, ensuring that insights are not only accurate but also visually engaging.</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900">
              <a:solidFill>
                <a:schemeClr val="dk1"/>
              </a:solidFill>
              <a:latin typeface="Work Sans"/>
              <a:ea typeface="Work Sans"/>
              <a:cs typeface="Work Sans"/>
              <a:sym typeface="Work Sans"/>
            </a:endParaRPr>
          </a:p>
        </p:txBody>
      </p:sp>
      <p:pic>
        <p:nvPicPr>
          <p:cNvPr id="890" name="Google Shape;890;p68"/>
          <p:cNvPicPr preferRelativeResize="0"/>
          <p:nvPr/>
        </p:nvPicPr>
        <p:blipFill>
          <a:blip r:embed="rId4">
            <a:alphaModFix/>
          </a:blip>
          <a:stretch>
            <a:fillRect/>
          </a:stretch>
        </p:blipFill>
        <p:spPr>
          <a:xfrm>
            <a:off x="152400" y="894225"/>
            <a:ext cx="5423825" cy="4071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9"/>
          <p:cNvSpPr txBox="1"/>
          <p:nvPr/>
        </p:nvSpPr>
        <p:spPr>
          <a:xfrm>
            <a:off x="5175300" y="1047900"/>
            <a:ext cx="3968700" cy="3257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LLM-enhanced Recommendation System </a:t>
            </a:r>
            <a:r>
              <a:rPr lang="en" sz="1100">
                <a:solidFill>
                  <a:schemeClr val="dk1"/>
                </a:solidFill>
                <a:latin typeface="Work Sans"/>
                <a:ea typeface="Work Sans"/>
                <a:cs typeface="Work Sans"/>
                <a:sym typeface="Work Sans"/>
              </a:rPr>
              <a:t>is applied on </a:t>
            </a:r>
            <a:r>
              <a:rPr b="1" lang="en" sz="1100">
                <a:solidFill>
                  <a:schemeClr val="dk1"/>
                </a:solidFill>
                <a:latin typeface="Work Sans"/>
                <a:ea typeface="Work Sans"/>
                <a:cs typeface="Work Sans"/>
                <a:sym typeface="Work Sans"/>
              </a:rPr>
              <a:t>Daily Read </a:t>
            </a:r>
            <a:r>
              <a:rPr lang="en" sz="1100">
                <a:solidFill>
                  <a:schemeClr val="dk1"/>
                </a:solidFill>
                <a:latin typeface="Work Sans"/>
                <a:ea typeface="Work Sans"/>
                <a:cs typeface="Work Sans"/>
                <a:sym typeface="Work Sans"/>
              </a:rPr>
              <a:t>function.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Concatenate the user query, user profile, interaction history, dialog history and candidate set to construct a prompt, asking LLM to generate the recommendation list.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Apply </a:t>
            </a:r>
            <a:r>
              <a:rPr b="1" lang="en" sz="1100">
                <a:solidFill>
                  <a:schemeClr val="dk1"/>
                </a:solidFill>
                <a:latin typeface="Work Sans"/>
                <a:ea typeface="Work Sans"/>
                <a:cs typeface="Work Sans"/>
                <a:sym typeface="Work Sans"/>
              </a:rPr>
              <a:t>KnowBase</a:t>
            </a:r>
            <a:r>
              <a:rPr lang="en" sz="1100">
                <a:solidFill>
                  <a:schemeClr val="dk1"/>
                </a:solidFill>
                <a:latin typeface="Work Sans"/>
                <a:ea typeface="Work Sans"/>
                <a:cs typeface="Work Sans"/>
                <a:sym typeface="Work Sans"/>
              </a:rPr>
              <a:t>(Vector Store like Faiss) to handle cold-start problems, for example, some information after 2022 is unrecognised by LLM. So if a user asks about a recent event, we can utilize KnowBase to handle recommendation tasks.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Candidate set is generated by </a:t>
            </a:r>
            <a:r>
              <a:rPr b="1" lang="en" sz="1100">
                <a:solidFill>
                  <a:schemeClr val="dk1"/>
                </a:solidFill>
                <a:latin typeface="Work Sans"/>
                <a:ea typeface="Work Sans"/>
                <a:cs typeface="Work Sans"/>
                <a:sym typeface="Work Sans"/>
              </a:rPr>
              <a:t>deep-learning based recommender</a:t>
            </a:r>
            <a:r>
              <a:rPr lang="en" sz="1100">
                <a:solidFill>
                  <a:schemeClr val="dk1"/>
                </a:solidFill>
                <a:latin typeface="Work Sans"/>
                <a:ea typeface="Work Sans"/>
                <a:cs typeface="Work Sans"/>
                <a:sym typeface="Work Sans"/>
              </a:rPr>
              <a:t>, which can be updated with the increase of user data.</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u="sng">
                <a:solidFill>
                  <a:schemeClr val="hlink"/>
                </a:solidFill>
                <a:hlinkClick r:id="rId3"/>
              </a:rPr>
              <a:t>[2303.14524] Chat-REC: Towards Interactive and Explainable LLMs-Augmented Recommender System (arxiv.org)</a:t>
            </a:r>
            <a:endParaRPr sz="1100">
              <a:solidFill>
                <a:schemeClr val="dk1"/>
              </a:solidFill>
              <a:latin typeface="Work Sans"/>
              <a:ea typeface="Work Sans"/>
              <a:cs typeface="Work Sans"/>
              <a:sym typeface="Work Sans"/>
            </a:endParaRPr>
          </a:p>
        </p:txBody>
      </p:sp>
      <p:pic>
        <p:nvPicPr>
          <p:cNvPr id="896" name="Google Shape;896;p69"/>
          <p:cNvPicPr preferRelativeResize="0"/>
          <p:nvPr/>
        </p:nvPicPr>
        <p:blipFill rotWithShape="1">
          <a:blip r:embed="rId4">
            <a:alphaModFix/>
          </a:blip>
          <a:srcRect b="6" l="0" r="0" t="30927"/>
          <a:stretch/>
        </p:blipFill>
        <p:spPr>
          <a:xfrm>
            <a:off x="0" y="0"/>
            <a:ext cx="9144000" cy="741827"/>
          </a:xfrm>
          <a:prstGeom prst="rect">
            <a:avLst/>
          </a:prstGeom>
          <a:noFill/>
          <a:ln>
            <a:noFill/>
          </a:ln>
        </p:spPr>
      </p:pic>
      <p:sp>
        <p:nvSpPr>
          <p:cNvPr id="897" name="Google Shape;897;p69"/>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rPr>
              <a:t>Daily Read: </a:t>
            </a:r>
            <a:r>
              <a:rPr lang="en" sz="2300">
                <a:solidFill>
                  <a:schemeClr val="lt1"/>
                </a:solidFill>
              </a:rPr>
              <a:t>Recommendation System</a:t>
            </a:r>
            <a:endParaRPr sz="2300">
              <a:solidFill>
                <a:schemeClr val="lt1"/>
              </a:solidFill>
            </a:endParaRPr>
          </a:p>
        </p:txBody>
      </p:sp>
      <p:pic>
        <p:nvPicPr>
          <p:cNvPr id="898" name="Google Shape;898;p69"/>
          <p:cNvPicPr preferRelativeResize="0"/>
          <p:nvPr/>
        </p:nvPicPr>
        <p:blipFill>
          <a:blip r:embed="rId5">
            <a:alphaModFix/>
          </a:blip>
          <a:stretch>
            <a:fillRect/>
          </a:stretch>
        </p:blipFill>
        <p:spPr>
          <a:xfrm>
            <a:off x="188425" y="1456850"/>
            <a:ext cx="5101373" cy="2862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0"/>
          <p:cNvSpPr txBox="1"/>
          <p:nvPr/>
        </p:nvSpPr>
        <p:spPr>
          <a:xfrm>
            <a:off x="5175300" y="777650"/>
            <a:ext cx="3968700" cy="32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This is applied in </a:t>
            </a:r>
            <a:r>
              <a:rPr b="1" lang="en" sz="1100">
                <a:solidFill>
                  <a:schemeClr val="dk1"/>
                </a:solidFill>
              </a:rPr>
              <a:t>Q&amp;A.</a:t>
            </a:r>
            <a:endParaRPr b="1"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Using well-designed </a:t>
            </a:r>
            <a:r>
              <a:rPr b="1" lang="en" sz="1100">
                <a:solidFill>
                  <a:schemeClr val="dk1"/>
                </a:solidFill>
              </a:rPr>
              <a:t>Prompt Constructor</a:t>
            </a:r>
            <a:r>
              <a:rPr lang="en" sz="1100">
                <a:solidFill>
                  <a:schemeClr val="dk1"/>
                </a:solidFill>
              </a:rPr>
              <a:t> and </a:t>
            </a:r>
            <a:r>
              <a:rPr b="1" lang="en" sz="1100">
                <a:solidFill>
                  <a:schemeClr val="dk1"/>
                </a:solidFill>
              </a:rPr>
              <a:t>Vector Database</a:t>
            </a:r>
            <a:r>
              <a:rPr lang="en" sz="1100">
                <a:solidFill>
                  <a:schemeClr val="dk1"/>
                </a:solidFill>
              </a:rPr>
              <a:t> to give LLM premise or correct explanation of a question.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Then AI has an ability to learn from previous similar mistake, which makes LLM can answer the question better.</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As time goes on, the </a:t>
            </a:r>
            <a:r>
              <a:rPr b="1" lang="en" sz="1100">
                <a:solidFill>
                  <a:schemeClr val="dk1"/>
                </a:solidFill>
              </a:rPr>
              <a:t>vector database </a:t>
            </a:r>
            <a:r>
              <a:rPr lang="en" sz="1100">
                <a:solidFill>
                  <a:schemeClr val="dk1"/>
                </a:solidFill>
              </a:rPr>
              <a:t>getting more completed, the AI can answer the question better by considering more previous explanation.</a:t>
            </a:r>
            <a:endParaRPr b="1" sz="1000">
              <a:solidFill>
                <a:schemeClr val="dk1"/>
              </a:solidFill>
              <a:latin typeface="Work Sans"/>
              <a:ea typeface="Work Sans"/>
              <a:cs typeface="Work Sans"/>
              <a:sym typeface="Work Sans"/>
            </a:endParaRPr>
          </a:p>
        </p:txBody>
      </p:sp>
      <p:pic>
        <p:nvPicPr>
          <p:cNvPr id="904" name="Google Shape;904;p70"/>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05" name="Google Shape;905;p70"/>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Q&amp;A: </a:t>
            </a:r>
            <a:r>
              <a:rPr lang="en" sz="2400">
                <a:solidFill>
                  <a:schemeClr val="lt1"/>
                </a:solidFill>
              </a:rPr>
              <a:t>Evolutionary</a:t>
            </a:r>
            <a:r>
              <a:rPr lang="en" sz="2400">
                <a:solidFill>
                  <a:schemeClr val="lt1"/>
                </a:solidFill>
              </a:rPr>
              <a:t> AI </a:t>
            </a:r>
            <a:endParaRPr sz="2400">
              <a:solidFill>
                <a:schemeClr val="lt1"/>
              </a:solidFill>
            </a:endParaRPr>
          </a:p>
        </p:txBody>
      </p:sp>
      <p:pic>
        <p:nvPicPr>
          <p:cNvPr id="906" name="Google Shape;906;p70"/>
          <p:cNvPicPr preferRelativeResize="0"/>
          <p:nvPr/>
        </p:nvPicPr>
        <p:blipFill rotWithShape="1">
          <a:blip r:embed="rId4">
            <a:alphaModFix/>
          </a:blip>
          <a:srcRect b="0" l="0" r="19439" t="0"/>
          <a:stretch/>
        </p:blipFill>
        <p:spPr>
          <a:xfrm>
            <a:off x="445475" y="1153450"/>
            <a:ext cx="4905300" cy="385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71"/>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12" name="Google Shape;912;p71"/>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Class Monitor</a:t>
            </a:r>
            <a:endParaRPr sz="2400">
              <a:solidFill>
                <a:schemeClr val="lt1"/>
              </a:solidFill>
            </a:endParaRPr>
          </a:p>
        </p:txBody>
      </p:sp>
      <p:sp>
        <p:nvSpPr>
          <p:cNvPr id="913" name="Google Shape;913;p71"/>
          <p:cNvSpPr/>
          <p:nvPr/>
        </p:nvSpPr>
        <p:spPr>
          <a:xfrm flipH="1">
            <a:off x="4582720" y="1511705"/>
            <a:ext cx="3841279" cy="1389008"/>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1"/>
          <p:cNvSpPr/>
          <p:nvPr/>
        </p:nvSpPr>
        <p:spPr>
          <a:xfrm>
            <a:off x="758388" y="1878542"/>
            <a:ext cx="3336923" cy="1798512"/>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1"/>
          <p:cNvSpPr txBox="1"/>
          <p:nvPr>
            <p:ph idx="4294967295" type="title"/>
          </p:nvPr>
        </p:nvSpPr>
        <p:spPr>
          <a:xfrm>
            <a:off x="1100475" y="2149150"/>
            <a:ext cx="2994900" cy="13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700">
                <a:solidFill>
                  <a:schemeClr val="lt1"/>
                </a:solidFill>
              </a:rPr>
              <a:t>04</a:t>
            </a:r>
            <a:endParaRPr sz="8700">
              <a:solidFill>
                <a:schemeClr val="lt1"/>
              </a:solidFill>
            </a:endParaRPr>
          </a:p>
        </p:txBody>
      </p:sp>
      <p:sp>
        <p:nvSpPr>
          <p:cNvPr id="916" name="Google Shape;916;p71"/>
          <p:cNvSpPr/>
          <p:nvPr/>
        </p:nvSpPr>
        <p:spPr>
          <a:xfrm>
            <a:off x="8262163" y="21255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1"/>
          <p:cNvSpPr/>
          <p:nvPr/>
        </p:nvSpPr>
        <p:spPr>
          <a:xfrm>
            <a:off x="835913" y="26971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1"/>
          <p:cNvSpPr txBox="1"/>
          <p:nvPr>
            <p:ph idx="4294967295" type="ctrTitle"/>
          </p:nvPr>
        </p:nvSpPr>
        <p:spPr>
          <a:xfrm>
            <a:off x="4686825" y="1482425"/>
            <a:ext cx="3413700" cy="13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Scalability</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72"/>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24" name="Google Shape;924;p72"/>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Business </a:t>
            </a:r>
            <a:endParaRPr sz="2400">
              <a:solidFill>
                <a:schemeClr val="lt1"/>
              </a:solidFill>
            </a:endParaRPr>
          </a:p>
        </p:txBody>
      </p:sp>
      <p:pic>
        <p:nvPicPr>
          <p:cNvPr id="925" name="Google Shape;925;p72"/>
          <p:cNvPicPr preferRelativeResize="0"/>
          <p:nvPr/>
        </p:nvPicPr>
        <p:blipFill>
          <a:blip r:embed="rId4">
            <a:alphaModFix/>
          </a:blip>
          <a:stretch>
            <a:fillRect/>
          </a:stretch>
        </p:blipFill>
        <p:spPr>
          <a:xfrm>
            <a:off x="4809300" y="1828650"/>
            <a:ext cx="4181688" cy="2352200"/>
          </a:xfrm>
          <a:prstGeom prst="rect">
            <a:avLst/>
          </a:prstGeom>
          <a:noFill/>
          <a:ln>
            <a:noFill/>
          </a:ln>
        </p:spPr>
      </p:pic>
      <p:sp>
        <p:nvSpPr>
          <p:cNvPr id="926" name="Google Shape;926;p72"/>
          <p:cNvSpPr txBox="1"/>
          <p:nvPr/>
        </p:nvSpPr>
        <p:spPr>
          <a:xfrm>
            <a:off x="697600" y="1120100"/>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Business Model:</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Partnership &amp; Free Trial</a:t>
            </a:r>
            <a:r>
              <a:rPr lang="en" sz="1100">
                <a:solidFill>
                  <a:schemeClr val="dk1"/>
                </a:solidFill>
                <a:latin typeface="Work Sans"/>
                <a:ea typeface="Work Sans"/>
                <a:cs typeface="Work Sans"/>
                <a:sym typeface="Work Sans"/>
              </a:rPr>
              <a:t>: Begin by partnering with schools, tutorial classes, and organizations to offer free trials. Gather valuable feedback and insights to refine the platform. In this stage, we are looking for user growth.</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Funding</a:t>
            </a:r>
            <a:r>
              <a:rPr lang="en" sz="1100">
                <a:solidFill>
                  <a:schemeClr val="dk1"/>
                </a:solidFill>
                <a:latin typeface="Work Sans"/>
                <a:ea typeface="Work Sans"/>
                <a:cs typeface="Work Sans"/>
                <a:sym typeface="Work Sans"/>
              </a:rPr>
              <a:t>: In the early stages, secure funding from angel investors and funding rounds to support initial development and growth.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Subscription Model</a:t>
            </a:r>
            <a:r>
              <a:rPr lang="en" sz="1100">
                <a:solidFill>
                  <a:schemeClr val="dk1"/>
                </a:solidFill>
                <a:latin typeface="Work Sans"/>
                <a:ea typeface="Work Sans"/>
                <a:cs typeface="Work Sans"/>
                <a:sym typeface="Work Sans"/>
              </a:rPr>
              <a:t>: As the platform matures, transition to a subscription-based model where schools pay a fee per student to access and utilize the platform for their classes. And some advanced features will only open to subscribers.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3"/>
          <p:cNvSpPr txBox="1"/>
          <p:nvPr/>
        </p:nvSpPr>
        <p:spPr>
          <a:xfrm>
            <a:off x="468550" y="840775"/>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Phase 1: English Language Learning Dominance</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Initially, we aim to establish a strong presence in English language learning, capitalizing on our expertise and technology.</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As we gain experience and user trust, we will continually enhance our English language learning offering to become a dominant player in this space.</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Phase 2: Expansion into Other Languages</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Leveraging our successful English language platform, we'll gradually introduce additional languages, broadening our user base and catering to diverse language learning needs.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Each new language expansion will be strategically planned and executed to ensure seamless user experiences.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Phase 3: Diverse Subject Matter</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Beyond languages, we envision expanding into a wider array of subjects, such as coding and various school subjects.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Our adaptable platform will facilitate this expansion by accommodating subject-specific content and interactive features.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p:txBody>
      </p:sp>
      <p:pic>
        <p:nvPicPr>
          <p:cNvPr id="932" name="Google Shape;932;p73"/>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33" name="Google Shape;933;p73"/>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Market Expansion </a:t>
            </a:r>
            <a:endParaRPr sz="2400">
              <a:solidFill>
                <a:schemeClr val="lt1"/>
              </a:solidFill>
            </a:endParaRPr>
          </a:p>
        </p:txBody>
      </p:sp>
      <p:sp>
        <p:nvSpPr>
          <p:cNvPr id="934" name="Google Shape;934;p73"/>
          <p:cNvSpPr txBox="1"/>
          <p:nvPr/>
        </p:nvSpPr>
        <p:spPr>
          <a:xfrm>
            <a:off x="4873200" y="840775"/>
            <a:ext cx="3968700" cy="1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Customization for Different Subjects</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We will offer tailored features to match the unique learning requirements of different subjects.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For instance, coding courses might include interactive coding challenges, while language courses focus on pronunciation exercises.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100">
                <a:solidFill>
                  <a:schemeClr val="dk1"/>
                </a:solidFill>
                <a:latin typeface="Work Sans"/>
                <a:ea typeface="Work Sans"/>
                <a:cs typeface="Work Sans"/>
                <a:sym typeface="Work Sans"/>
              </a:rPr>
              <a:t>Scalability and Cost Efficiency</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Our flexible software architecture, refined during language learning expansion, allows us to quickly enter new markets.</a:t>
            </a:r>
            <a:endParaRPr sz="11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This scalability is instrumental in keeping development costs low, ensuring cost-effective expansion into diverse subject areas.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74"/>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40" name="Google Shape;940;p74"/>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Systemwise</a:t>
            </a:r>
            <a:endParaRPr sz="2400">
              <a:solidFill>
                <a:schemeClr val="lt1"/>
              </a:solidFill>
            </a:endParaRPr>
          </a:p>
        </p:txBody>
      </p:sp>
      <p:sp>
        <p:nvSpPr>
          <p:cNvPr id="941" name="Google Shape;941;p74"/>
          <p:cNvSpPr/>
          <p:nvPr/>
        </p:nvSpPr>
        <p:spPr>
          <a:xfrm flipH="1">
            <a:off x="4987038" y="15243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p:nvPr/>
        </p:nvSpPr>
        <p:spPr>
          <a:xfrm flipH="1">
            <a:off x="2187213" y="15243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4"/>
          <p:cNvSpPr txBox="1"/>
          <p:nvPr>
            <p:ph idx="4294967295" type="subTitle"/>
          </p:nvPr>
        </p:nvSpPr>
        <p:spPr>
          <a:xfrm>
            <a:off x="1814013" y="2256675"/>
            <a:ext cx="3087900" cy="1891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Create general </a:t>
            </a:r>
            <a:r>
              <a:rPr lang="en" sz="1100"/>
              <a:t>frameworks for personalized developing </a:t>
            </a:r>
            <a:endParaRPr sz="1100"/>
          </a:p>
          <a:p>
            <a:pPr indent="-298450" lvl="0" marL="457200" rtl="0" algn="l">
              <a:spcBef>
                <a:spcPts val="0"/>
              </a:spcBef>
              <a:spcAft>
                <a:spcPts val="0"/>
              </a:spcAft>
              <a:buSzPts val="1100"/>
              <a:buChar char="-"/>
            </a:pPr>
            <a:r>
              <a:rPr lang="en" sz="1100"/>
              <a:t>Provide API to access our service and allow to integrate  into developers’ applications</a:t>
            </a:r>
            <a:endParaRPr sz="1100"/>
          </a:p>
        </p:txBody>
      </p:sp>
      <p:sp>
        <p:nvSpPr>
          <p:cNvPr id="944" name="Google Shape;944;p74"/>
          <p:cNvSpPr txBox="1"/>
          <p:nvPr>
            <p:ph idx="4294967295" type="subTitle"/>
          </p:nvPr>
        </p:nvSpPr>
        <p:spPr>
          <a:xfrm>
            <a:off x="2236988" y="15968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API</a:t>
            </a:r>
            <a:endParaRPr b="1" sz="2000">
              <a:solidFill>
                <a:schemeClr val="lt1"/>
              </a:solidFill>
            </a:endParaRPr>
          </a:p>
        </p:txBody>
      </p:sp>
      <p:sp>
        <p:nvSpPr>
          <p:cNvPr id="945" name="Google Shape;945;p74"/>
          <p:cNvSpPr txBox="1"/>
          <p:nvPr>
            <p:ph idx="4294967295" type="subTitle"/>
          </p:nvPr>
        </p:nvSpPr>
        <p:spPr>
          <a:xfrm>
            <a:off x="5015525" y="2106275"/>
            <a:ext cx="2483700" cy="278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Database:</a:t>
            </a:r>
            <a:endParaRPr sz="1100"/>
          </a:p>
          <a:p>
            <a:pPr indent="-298450" lvl="1" marL="914400" rtl="0" algn="l">
              <a:spcBef>
                <a:spcPts val="0"/>
              </a:spcBef>
              <a:spcAft>
                <a:spcPts val="0"/>
              </a:spcAft>
              <a:buSzPts val="1100"/>
              <a:buChar char="-"/>
            </a:pPr>
            <a:r>
              <a:rPr lang="en" sz="1100"/>
              <a:t>Database sharding</a:t>
            </a:r>
            <a:endParaRPr sz="1100"/>
          </a:p>
          <a:p>
            <a:pPr indent="-298450" lvl="1" marL="914400" rtl="0" algn="l">
              <a:spcBef>
                <a:spcPts val="0"/>
              </a:spcBef>
              <a:spcAft>
                <a:spcPts val="0"/>
              </a:spcAft>
              <a:buSzPts val="1100"/>
              <a:buChar char="-"/>
            </a:pPr>
            <a:r>
              <a:rPr lang="en" sz="1100"/>
              <a:t>Middleware caching</a:t>
            </a:r>
            <a:endParaRPr sz="1100"/>
          </a:p>
          <a:p>
            <a:pPr indent="-298450" lvl="0" marL="457200" rtl="0" algn="l">
              <a:spcBef>
                <a:spcPts val="0"/>
              </a:spcBef>
              <a:spcAft>
                <a:spcPts val="0"/>
              </a:spcAft>
              <a:buSzPts val="1100"/>
              <a:buChar char="-"/>
            </a:pPr>
            <a:r>
              <a:rPr lang="en" sz="1100"/>
              <a:t>Scalable Architecture:</a:t>
            </a:r>
            <a:endParaRPr sz="1100"/>
          </a:p>
          <a:p>
            <a:pPr indent="-298450" lvl="1" marL="914400" rtl="0" algn="l">
              <a:spcBef>
                <a:spcPts val="0"/>
              </a:spcBef>
              <a:spcAft>
                <a:spcPts val="0"/>
              </a:spcAft>
              <a:buSzPts val="1100"/>
              <a:buChar char="-"/>
            </a:pPr>
            <a:r>
              <a:rPr lang="en" sz="1100"/>
              <a:t>Apply microservice architecture with load balancing technique.</a:t>
            </a:r>
            <a:endParaRPr sz="1100"/>
          </a:p>
          <a:p>
            <a:pPr indent="-298450" lvl="0" marL="457200" rtl="0" algn="l">
              <a:spcBef>
                <a:spcPts val="0"/>
              </a:spcBef>
              <a:spcAft>
                <a:spcPts val="0"/>
              </a:spcAft>
              <a:buSzPts val="1100"/>
              <a:buChar char="-"/>
            </a:pPr>
            <a:r>
              <a:rPr lang="en" sz="1100"/>
              <a:t>Server-side:</a:t>
            </a:r>
            <a:endParaRPr sz="1100"/>
          </a:p>
          <a:p>
            <a:pPr indent="-298450" lvl="1" marL="914400" rtl="0" algn="l">
              <a:spcBef>
                <a:spcPts val="0"/>
              </a:spcBef>
              <a:spcAft>
                <a:spcPts val="0"/>
              </a:spcAft>
              <a:buSzPts val="1100"/>
              <a:buChar char="-"/>
            </a:pPr>
            <a:r>
              <a:rPr lang="en" sz="1100"/>
              <a:t>Use elastic computing services</a:t>
            </a:r>
            <a:endParaRPr sz="1100"/>
          </a:p>
          <a:p>
            <a:pPr indent="-298450" lvl="1" marL="914400" rtl="0" algn="l">
              <a:spcBef>
                <a:spcPts val="0"/>
              </a:spcBef>
              <a:spcAft>
                <a:spcPts val="0"/>
              </a:spcAft>
              <a:buSzPts val="1100"/>
              <a:buChar char="-"/>
            </a:pPr>
            <a:r>
              <a:rPr lang="en" sz="1100"/>
              <a:t>Buy more servers</a:t>
            </a:r>
            <a:endParaRPr sz="1100"/>
          </a:p>
        </p:txBody>
      </p:sp>
      <p:sp>
        <p:nvSpPr>
          <p:cNvPr id="946" name="Google Shape;946;p74"/>
          <p:cNvSpPr txBox="1"/>
          <p:nvPr>
            <p:ph idx="4294967295" type="subTitle"/>
          </p:nvPr>
        </p:nvSpPr>
        <p:spPr>
          <a:xfrm>
            <a:off x="5015500" y="1596825"/>
            <a:ext cx="2483700" cy="4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Massive Users</a:t>
            </a:r>
            <a:endParaRPr b="1"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0"/>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336" name="Google Shape;336;p30"/>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Unique Selling Point</a:t>
            </a:r>
            <a:endParaRPr sz="2400">
              <a:solidFill>
                <a:schemeClr val="lt1"/>
              </a:solidFill>
            </a:endParaRPr>
          </a:p>
        </p:txBody>
      </p:sp>
      <p:sp>
        <p:nvSpPr>
          <p:cNvPr id="337" name="Google Shape;337;p30"/>
          <p:cNvSpPr/>
          <p:nvPr/>
        </p:nvSpPr>
        <p:spPr>
          <a:xfrm>
            <a:off x="1009476" y="34076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3885563" y="36023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009476" y="10817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flipH="1">
            <a:off x="5421401" y="24585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3885563" y="12764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157288" y="26532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nvSpPr>
        <p:spPr>
          <a:xfrm>
            <a:off x="1009475" y="3927750"/>
            <a:ext cx="2960700" cy="726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Tracking </a:t>
            </a:r>
            <a:r>
              <a:rPr lang="en" sz="1100">
                <a:solidFill>
                  <a:srgbClr val="595959"/>
                </a:solidFill>
                <a:latin typeface="Work Sans"/>
                <a:ea typeface="Work Sans"/>
                <a:cs typeface="Work Sans"/>
                <a:sym typeface="Work Sans"/>
              </a:rPr>
              <a:t>improvement</a:t>
            </a:r>
            <a:r>
              <a:rPr b="1" lang="en" sz="1100">
                <a:solidFill>
                  <a:srgbClr val="595959"/>
                </a:solidFill>
                <a:latin typeface="Work Sans"/>
                <a:ea typeface="Work Sans"/>
                <a:cs typeface="Work Sans"/>
                <a:sym typeface="Work Sans"/>
              </a:rPr>
              <a:t> </a:t>
            </a:r>
            <a:r>
              <a:rPr lang="en" sz="1100">
                <a:solidFill>
                  <a:srgbClr val="595959"/>
                </a:solidFill>
                <a:latin typeface="Work Sans"/>
                <a:ea typeface="Work Sans"/>
                <a:cs typeface="Work Sans"/>
                <a:sym typeface="Work Sans"/>
              </a:rPr>
              <a:t>and </a:t>
            </a:r>
            <a:r>
              <a:rPr b="1" lang="en" sz="1100">
                <a:solidFill>
                  <a:srgbClr val="595959"/>
                </a:solidFill>
                <a:latin typeface="Work Sans"/>
                <a:ea typeface="Work Sans"/>
                <a:cs typeface="Work Sans"/>
                <a:sym typeface="Work Sans"/>
              </a:rPr>
              <a:t>Identifying</a:t>
            </a:r>
            <a:r>
              <a:rPr lang="en" sz="1100">
                <a:solidFill>
                  <a:srgbClr val="595959"/>
                </a:solidFill>
                <a:latin typeface="Work Sans"/>
                <a:ea typeface="Work Sans"/>
                <a:cs typeface="Work Sans"/>
                <a:sym typeface="Work Sans"/>
              </a:rPr>
              <a:t> strengths and weaknesses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Personalized</a:t>
            </a:r>
            <a:r>
              <a:rPr lang="en" sz="1100">
                <a:solidFill>
                  <a:srgbClr val="595959"/>
                </a:solidFill>
                <a:latin typeface="Work Sans"/>
                <a:ea typeface="Work Sans"/>
                <a:cs typeface="Work Sans"/>
                <a:sym typeface="Work Sans"/>
              </a:rPr>
              <a:t> </a:t>
            </a:r>
            <a:r>
              <a:rPr b="1" lang="en" sz="1100">
                <a:solidFill>
                  <a:srgbClr val="595959"/>
                </a:solidFill>
                <a:latin typeface="Work Sans"/>
                <a:ea typeface="Work Sans"/>
                <a:cs typeface="Work Sans"/>
                <a:sym typeface="Work Sans"/>
              </a:rPr>
              <a:t>advice</a:t>
            </a:r>
            <a:r>
              <a:rPr lang="en" sz="1100">
                <a:solidFill>
                  <a:srgbClr val="595959"/>
                </a:solidFill>
                <a:latin typeface="Work Sans"/>
                <a:ea typeface="Work Sans"/>
                <a:cs typeface="Work Sans"/>
                <a:sym typeface="Work Sans"/>
              </a:rPr>
              <a:t> from AI, teachers and parents</a:t>
            </a:r>
            <a:endParaRPr sz="1100">
              <a:solidFill>
                <a:srgbClr val="595959"/>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600">
              <a:latin typeface="Work Sans"/>
              <a:ea typeface="Work Sans"/>
              <a:cs typeface="Work Sans"/>
              <a:sym typeface="Work Sans"/>
            </a:endParaRPr>
          </a:p>
        </p:txBody>
      </p:sp>
      <p:sp>
        <p:nvSpPr>
          <p:cNvPr id="344" name="Google Shape;344;p30"/>
          <p:cNvSpPr txBox="1"/>
          <p:nvPr/>
        </p:nvSpPr>
        <p:spPr>
          <a:xfrm>
            <a:off x="772975" y="1565950"/>
            <a:ext cx="4054500" cy="726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Based on WhatsApp for </a:t>
            </a:r>
            <a:r>
              <a:rPr b="1" lang="en" sz="1100">
                <a:solidFill>
                  <a:srgbClr val="595959"/>
                </a:solidFill>
                <a:latin typeface="Work Sans"/>
                <a:ea typeface="Work Sans"/>
                <a:cs typeface="Work Sans"/>
                <a:sym typeface="Work Sans"/>
              </a:rPr>
              <a:t>seamless accessibility </a:t>
            </a:r>
            <a:r>
              <a:rPr lang="en" sz="1100">
                <a:solidFill>
                  <a:srgbClr val="595959"/>
                </a:solidFill>
                <a:latin typeface="Work Sans"/>
                <a:ea typeface="Work Sans"/>
                <a:cs typeface="Work Sans"/>
                <a:sym typeface="Work Sans"/>
              </a:rPr>
              <a:t>and </a:t>
            </a:r>
            <a:r>
              <a:rPr b="1" lang="en" sz="1100">
                <a:solidFill>
                  <a:srgbClr val="595959"/>
                </a:solidFill>
                <a:latin typeface="Work Sans"/>
                <a:ea typeface="Work Sans"/>
                <a:cs typeface="Work Sans"/>
                <a:sym typeface="Work Sans"/>
              </a:rPr>
              <a:t>ease of use</a:t>
            </a:r>
            <a:endParaRPr b="1"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Cost-effective</a:t>
            </a:r>
            <a:r>
              <a:rPr lang="en" sz="1100">
                <a:solidFill>
                  <a:srgbClr val="595959"/>
                </a:solidFill>
                <a:latin typeface="Work Sans"/>
                <a:ea typeface="Work Sans"/>
                <a:cs typeface="Work Sans"/>
                <a:sym typeface="Work Sans"/>
              </a:rPr>
              <a:t> solution for learning</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Learn and teach </a:t>
            </a:r>
            <a:r>
              <a:rPr b="1" lang="en" sz="1100">
                <a:solidFill>
                  <a:srgbClr val="595959"/>
                </a:solidFill>
                <a:latin typeface="Work Sans"/>
                <a:ea typeface="Work Sans"/>
                <a:cs typeface="Work Sans"/>
                <a:sym typeface="Work Sans"/>
              </a:rPr>
              <a:t>anywhere</a:t>
            </a:r>
            <a:r>
              <a:rPr lang="en" sz="1100">
                <a:solidFill>
                  <a:srgbClr val="595959"/>
                </a:solidFill>
                <a:latin typeface="Work Sans"/>
                <a:ea typeface="Work Sans"/>
                <a:cs typeface="Work Sans"/>
                <a:sym typeface="Work Sans"/>
              </a:rPr>
              <a:t>, </a:t>
            </a:r>
            <a:r>
              <a:rPr b="1" lang="en" sz="1100">
                <a:solidFill>
                  <a:srgbClr val="595959"/>
                </a:solidFill>
                <a:latin typeface="Work Sans"/>
                <a:ea typeface="Work Sans"/>
                <a:cs typeface="Work Sans"/>
                <a:sym typeface="Work Sans"/>
              </a:rPr>
              <a:t>anytime</a:t>
            </a:r>
            <a:r>
              <a:rPr lang="en" sz="1100">
                <a:solidFill>
                  <a:srgbClr val="595959"/>
                </a:solidFill>
                <a:latin typeface="Work Sans"/>
                <a:ea typeface="Work Sans"/>
                <a:cs typeface="Work Sans"/>
                <a:sym typeface="Work Sans"/>
              </a:rPr>
              <a:t>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Achieve </a:t>
            </a:r>
            <a:r>
              <a:rPr b="1" lang="en" sz="1100">
                <a:solidFill>
                  <a:srgbClr val="595959"/>
                </a:solidFill>
                <a:latin typeface="Work Sans"/>
                <a:ea typeface="Work Sans"/>
                <a:cs typeface="Work Sans"/>
                <a:sym typeface="Work Sans"/>
              </a:rPr>
              <a:t>scalability</a:t>
            </a:r>
            <a:r>
              <a:rPr lang="en" sz="1100">
                <a:solidFill>
                  <a:srgbClr val="595959"/>
                </a:solidFill>
                <a:latin typeface="Work Sans"/>
                <a:ea typeface="Work Sans"/>
                <a:cs typeface="Work Sans"/>
                <a:sym typeface="Work Sans"/>
              </a:rPr>
              <a:t> with a highly adaptable Framework</a:t>
            </a:r>
            <a:endParaRPr sz="1100">
              <a:solidFill>
                <a:srgbClr val="595959"/>
              </a:solidFill>
              <a:latin typeface="Work Sans"/>
              <a:ea typeface="Work Sans"/>
              <a:cs typeface="Work Sans"/>
              <a:sym typeface="Work Sans"/>
            </a:endParaRPr>
          </a:p>
        </p:txBody>
      </p:sp>
      <p:sp>
        <p:nvSpPr>
          <p:cNvPr id="345" name="Google Shape;345;p30"/>
          <p:cNvSpPr txBox="1"/>
          <p:nvPr/>
        </p:nvSpPr>
        <p:spPr>
          <a:xfrm>
            <a:off x="5157300" y="2914325"/>
            <a:ext cx="3030900" cy="726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Customized</a:t>
            </a:r>
            <a:r>
              <a:rPr lang="en" sz="1100">
                <a:solidFill>
                  <a:srgbClr val="595959"/>
                </a:solidFill>
                <a:latin typeface="Work Sans"/>
                <a:ea typeface="Work Sans"/>
                <a:cs typeface="Work Sans"/>
                <a:sym typeface="Work Sans"/>
              </a:rPr>
              <a:t> difficulty and content based on students’ goal, interest and ability</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AI-assisted</a:t>
            </a:r>
            <a:r>
              <a:rPr lang="en" sz="1100">
                <a:solidFill>
                  <a:srgbClr val="595959"/>
                </a:solidFill>
                <a:latin typeface="Work Sans"/>
                <a:ea typeface="Work Sans"/>
                <a:cs typeface="Work Sans"/>
                <a:sym typeface="Work Sans"/>
              </a:rPr>
              <a:t> quiz and question preparation</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600">
              <a:latin typeface="Work Sans"/>
              <a:ea typeface="Work Sans"/>
              <a:cs typeface="Work Sans"/>
              <a:sym typeface="Work Sans"/>
            </a:endParaRPr>
          </a:p>
        </p:txBody>
      </p:sp>
      <p:sp>
        <p:nvSpPr>
          <p:cNvPr id="346" name="Google Shape;346;p30"/>
          <p:cNvSpPr txBox="1"/>
          <p:nvPr/>
        </p:nvSpPr>
        <p:spPr>
          <a:xfrm>
            <a:off x="1203275" y="1081700"/>
            <a:ext cx="26823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Flexible &amp; User-friendly 😊 </a:t>
            </a:r>
            <a:endParaRPr b="1" sz="1500">
              <a:solidFill>
                <a:srgbClr val="FFFFFF"/>
              </a:solidFill>
              <a:latin typeface="Lexend Deca"/>
              <a:ea typeface="Lexend Deca"/>
              <a:cs typeface="Lexend Deca"/>
              <a:sym typeface="Lexend Deca"/>
            </a:endParaRPr>
          </a:p>
        </p:txBody>
      </p:sp>
      <p:sp>
        <p:nvSpPr>
          <p:cNvPr id="347" name="Google Shape;347;p30"/>
          <p:cNvSpPr txBox="1"/>
          <p:nvPr/>
        </p:nvSpPr>
        <p:spPr>
          <a:xfrm>
            <a:off x="1203276" y="3407675"/>
            <a:ext cx="2521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Crystal Clear Learning Progress 📈</a:t>
            </a:r>
            <a:endParaRPr b="1" sz="1500">
              <a:solidFill>
                <a:srgbClr val="FFFFFF"/>
              </a:solidFill>
              <a:latin typeface="Lexend Deca"/>
              <a:ea typeface="Lexend Deca"/>
              <a:cs typeface="Lexend Deca"/>
              <a:sym typeface="Lexend Deca"/>
            </a:endParaRPr>
          </a:p>
        </p:txBody>
      </p:sp>
      <p:sp>
        <p:nvSpPr>
          <p:cNvPr id="348" name="Google Shape;348;p30"/>
          <p:cNvSpPr txBox="1"/>
          <p:nvPr/>
        </p:nvSpPr>
        <p:spPr>
          <a:xfrm>
            <a:off x="5421400" y="2455025"/>
            <a:ext cx="2556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exend Deca"/>
                <a:ea typeface="Lexend Deca"/>
                <a:cs typeface="Lexend Deca"/>
                <a:sym typeface="Lexend Deca"/>
              </a:rPr>
              <a:t>AI-Powered Personalization 🤖💡</a:t>
            </a:r>
            <a:endParaRPr b="1" sz="1500">
              <a:solidFill>
                <a:srgbClr val="FFFFFF"/>
              </a:solidFill>
              <a:latin typeface="Lexend Deca"/>
              <a:ea typeface="Lexend Deca"/>
              <a:cs typeface="Lexend Deca"/>
              <a:sym typeface="Lexend Dec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75"/>
          <p:cNvSpPr txBox="1"/>
          <p:nvPr/>
        </p:nvSpPr>
        <p:spPr>
          <a:xfrm>
            <a:off x="603288" y="1782675"/>
            <a:ext cx="3968700" cy="10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Prompt Engineering</a:t>
            </a:r>
            <a:r>
              <a:rPr lang="en" sz="1100">
                <a:solidFill>
                  <a:schemeClr val="dk1"/>
                </a:solidFill>
                <a:latin typeface="Work Sans"/>
                <a:ea typeface="Work Sans"/>
                <a:cs typeface="Work Sans"/>
                <a:sym typeface="Work Sans"/>
              </a:rPr>
              <a:t> is employed to improve the reliability and performance of the LLM.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Sometimes LLM does not function as anticipated.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To further enhance its effectiveness, we can utilize frameworks such as "promptsroyale" to generate a wide range of test cases, enabling us to evaluate different prompt versions and optimize the system's performance.</a:t>
            </a:r>
            <a:endParaRPr sz="1100">
              <a:solidFill>
                <a:schemeClr val="dk1"/>
              </a:solidFill>
            </a:endParaRPr>
          </a:p>
        </p:txBody>
      </p:sp>
      <p:pic>
        <p:nvPicPr>
          <p:cNvPr id="952" name="Google Shape;952;p75"/>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53" name="Google Shape;953;p75"/>
          <p:cNvSpPr txBox="1"/>
          <p:nvPr>
            <p:ph idx="4294967295" type="title"/>
          </p:nvPr>
        </p:nvSpPr>
        <p:spPr>
          <a:xfrm>
            <a:off x="1591775" y="84550"/>
            <a:ext cx="667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LLM Stability </a:t>
            </a:r>
            <a:endParaRPr sz="2400">
              <a:solidFill>
                <a:schemeClr val="lt1"/>
              </a:solidFill>
            </a:endParaRPr>
          </a:p>
        </p:txBody>
      </p:sp>
      <p:pic>
        <p:nvPicPr>
          <p:cNvPr id="954" name="Google Shape;954;p75"/>
          <p:cNvPicPr preferRelativeResize="0"/>
          <p:nvPr/>
        </p:nvPicPr>
        <p:blipFill>
          <a:blip r:embed="rId4">
            <a:alphaModFix/>
          </a:blip>
          <a:stretch>
            <a:fillRect/>
          </a:stretch>
        </p:blipFill>
        <p:spPr>
          <a:xfrm>
            <a:off x="4724387" y="894227"/>
            <a:ext cx="4267212" cy="3480401"/>
          </a:xfrm>
          <a:prstGeom prst="rect">
            <a:avLst/>
          </a:prstGeom>
          <a:noFill/>
          <a:ln>
            <a:noFill/>
          </a:ln>
        </p:spPr>
      </p:pic>
      <p:sp>
        <p:nvSpPr>
          <p:cNvPr id="955" name="Google Shape;955;p75"/>
          <p:cNvSpPr txBox="1"/>
          <p:nvPr/>
        </p:nvSpPr>
        <p:spPr>
          <a:xfrm>
            <a:off x="4782900" y="4422325"/>
            <a:ext cx="3000000" cy="33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rgbClr val="1155CC"/>
                </a:solidFill>
                <a:hlinkClick r:id="rId5">
                  <a:extLst>
                    <a:ext uri="{A12FA001-AC4F-418D-AE19-62706E023703}">
                      <ahyp:hlinkClr val="tx"/>
                    </a:ext>
                  </a:extLst>
                </a:hlinkClick>
              </a:rPr>
              <a:t>https://www.promptsroyale.com/</a:t>
            </a:r>
            <a:r>
              <a:rPr lang="en" sz="1100"/>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76"/>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61" name="Google Shape;961;p76"/>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LLM Stability </a:t>
            </a:r>
            <a:endParaRPr sz="2400">
              <a:solidFill>
                <a:schemeClr val="lt1"/>
              </a:solidFill>
            </a:endParaRPr>
          </a:p>
        </p:txBody>
      </p:sp>
      <p:sp>
        <p:nvSpPr>
          <p:cNvPr id="962" name="Google Shape;962;p76"/>
          <p:cNvSpPr txBox="1"/>
          <p:nvPr/>
        </p:nvSpPr>
        <p:spPr>
          <a:xfrm>
            <a:off x="1541025" y="1166225"/>
            <a:ext cx="57006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95959"/>
                </a:solidFill>
                <a:latin typeface="Work Sans"/>
                <a:ea typeface="Work Sans"/>
                <a:cs typeface="Work Sans"/>
                <a:sym typeface="Work Sans"/>
              </a:rPr>
              <a:t>Other</a:t>
            </a:r>
            <a:r>
              <a:rPr b="1" lang="en" sz="1100">
                <a:solidFill>
                  <a:srgbClr val="595959"/>
                </a:solidFill>
                <a:latin typeface="Work Sans"/>
                <a:ea typeface="Work Sans"/>
                <a:cs typeface="Work Sans"/>
                <a:sym typeface="Work Sans"/>
              </a:rPr>
              <a:t> Methods:</a:t>
            </a:r>
            <a:endParaRPr b="1"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Synchronization</a:t>
            </a:r>
            <a:endParaRPr b="1" sz="1100">
              <a:solidFill>
                <a:srgbClr val="595959"/>
              </a:solidFill>
              <a:latin typeface="Work Sans"/>
              <a:ea typeface="Work Sans"/>
              <a:cs typeface="Work Sans"/>
              <a:sym typeface="Work Sans"/>
            </a:endParaRPr>
          </a:p>
          <a:p>
            <a:pPr indent="-298450" lvl="1" marL="9144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Multi-process + multi-thread asynchronous calling of LLM API to speed up the response.</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Distributed deployment of large models</a:t>
            </a:r>
            <a:endParaRPr b="1" sz="1100">
              <a:solidFill>
                <a:srgbClr val="595959"/>
              </a:solidFill>
              <a:latin typeface="Work Sans"/>
              <a:ea typeface="Work Sans"/>
              <a:cs typeface="Work Sans"/>
              <a:sym typeface="Work Sans"/>
            </a:endParaRPr>
          </a:p>
          <a:p>
            <a:pPr indent="-298450" lvl="1" marL="13716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With the increase of request number, we may consider deploy our own LLM on cloud. It is possible to utilize some platform like HuggingFace.</a:t>
            </a:r>
            <a:endParaRPr sz="1100">
              <a:solidFill>
                <a:srgbClr val="595959"/>
              </a:solidFill>
              <a:latin typeface="Work Sans"/>
              <a:ea typeface="Work Sans"/>
              <a:cs typeface="Work Sans"/>
              <a:sym typeface="Work Sans"/>
            </a:endParaRPr>
          </a:p>
          <a:p>
            <a:pPr indent="-298450" lvl="1" marL="13716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Finetune a LLM like LLaMA to improve the conversation quality and also improve the chatbot’s ability of language teaching.</a:t>
            </a:r>
            <a:endParaRPr b="1" sz="1100">
              <a:solidFill>
                <a:srgbClr val="595959"/>
              </a:solidFill>
              <a:latin typeface="Work Sans"/>
              <a:ea typeface="Work Sans"/>
              <a:cs typeface="Work Sans"/>
              <a:sym typeface="Work Sans"/>
            </a:endParaRPr>
          </a:p>
          <a:p>
            <a:pPr indent="0" lvl="0" marL="914400" rtl="0" algn="l">
              <a:spcBef>
                <a:spcPts val="0"/>
              </a:spcBef>
              <a:spcAft>
                <a:spcPts val="0"/>
              </a:spcAft>
              <a:buNone/>
            </a:pPr>
            <a:r>
              <a:t/>
            </a:r>
            <a:endParaRPr b="1"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Off-topic Prevention</a:t>
            </a:r>
            <a:endParaRPr b="1" sz="1100">
              <a:solidFill>
                <a:srgbClr val="595959"/>
              </a:solidFill>
              <a:latin typeface="Work Sans"/>
              <a:ea typeface="Work Sans"/>
              <a:cs typeface="Work Sans"/>
              <a:sym typeface="Work Sans"/>
            </a:endParaRPr>
          </a:p>
          <a:p>
            <a:pPr indent="-298450" lvl="1" marL="13716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Design a “Tree of Thought” (ToT) to detect off-topic Conversation.</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Prevent Hallucination:</a:t>
            </a:r>
            <a:endParaRPr b="1" sz="1100">
              <a:solidFill>
                <a:srgbClr val="595959"/>
              </a:solidFill>
              <a:latin typeface="Work Sans"/>
              <a:ea typeface="Work Sans"/>
              <a:cs typeface="Work Sans"/>
              <a:sym typeface="Work Sans"/>
            </a:endParaRPr>
          </a:p>
          <a:p>
            <a:pPr indent="-298450" lvl="2" marL="13716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 Knowledge Base can provide LLM some facts.</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77"/>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968" name="Google Shape;968;p77"/>
          <p:cNvSpPr txBox="1"/>
          <p:nvPr>
            <p:ph idx="4294967295" type="title"/>
          </p:nvPr>
        </p:nvSpPr>
        <p:spPr>
          <a:xfrm>
            <a:off x="1713775" y="84575"/>
            <a:ext cx="59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Data Security and De-identification</a:t>
            </a:r>
            <a:endParaRPr sz="2400">
              <a:solidFill>
                <a:schemeClr val="lt1"/>
              </a:solidFill>
            </a:endParaRPr>
          </a:p>
        </p:txBody>
      </p:sp>
      <p:sp>
        <p:nvSpPr>
          <p:cNvPr id="969" name="Google Shape;969;p77"/>
          <p:cNvSpPr txBox="1"/>
          <p:nvPr/>
        </p:nvSpPr>
        <p:spPr>
          <a:xfrm>
            <a:off x="3902650" y="920163"/>
            <a:ext cx="4524900" cy="40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The workflow of our system based on a data-centric infrastructure optimized for </a:t>
            </a:r>
            <a:r>
              <a:rPr b="1" lang="en" sz="1100">
                <a:solidFill>
                  <a:schemeClr val="dk1"/>
                </a:solidFill>
                <a:latin typeface="Work Sans"/>
                <a:ea typeface="Work Sans"/>
                <a:cs typeface="Work Sans"/>
                <a:sym typeface="Work Sans"/>
              </a:rPr>
              <a:t>scalability </a:t>
            </a:r>
            <a:r>
              <a:rPr lang="en" sz="1100">
                <a:solidFill>
                  <a:schemeClr val="dk1"/>
                </a:solidFill>
                <a:latin typeface="Work Sans"/>
                <a:ea typeface="Work Sans"/>
                <a:cs typeface="Work Sans"/>
                <a:sym typeface="Work Sans"/>
              </a:rPr>
              <a:t>and </a:t>
            </a:r>
            <a:r>
              <a:rPr b="1" lang="en" sz="1100">
                <a:solidFill>
                  <a:schemeClr val="dk1"/>
                </a:solidFill>
                <a:latin typeface="Work Sans"/>
                <a:ea typeface="Work Sans"/>
                <a:cs typeface="Work Sans"/>
                <a:sym typeface="Work Sans"/>
              </a:rPr>
              <a:t>security</a:t>
            </a:r>
            <a:r>
              <a:rPr lang="en" sz="1100">
                <a:solidFill>
                  <a:schemeClr val="dk1"/>
                </a:solidFill>
                <a:latin typeface="Work Sans"/>
                <a:ea typeface="Work Sans"/>
                <a:cs typeface="Work Sans"/>
                <a:sym typeface="Work Sans"/>
              </a:rPr>
              <a:t>. As users initiate interactions through queries, these inputs undergo </a:t>
            </a:r>
            <a:r>
              <a:rPr b="1" lang="en" sz="1100">
                <a:solidFill>
                  <a:schemeClr val="dk1"/>
                </a:solidFill>
                <a:latin typeface="Work Sans"/>
                <a:ea typeface="Work Sans"/>
                <a:cs typeface="Work Sans"/>
                <a:sym typeface="Work Sans"/>
              </a:rPr>
              <a:t>structured transformation</a:t>
            </a:r>
            <a:r>
              <a:rPr lang="en" sz="1100">
                <a:solidFill>
                  <a:schemeClr val="dk1"/>
                </a:solidFill>
                <a:latin typeface="Work Sans"/>
                <a:ea typeface="Work Sans"/>
                <a:cs typeface="Work Sans"/>
                <a:sym typeface="Work Sans"/>
              </a:rPr>
              <a:t>, aligning them to database norms and making them suitable for further processing.</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Subsequent </a:t>
            </a:r>
            <a:r>
              <a:rPr b="1" lang="en" sz="1100">
                <a:solidFill>
                  <a:schemeClr val="dk1"/>
                </a:solidFill>
                <a:latin typeface="Work Sans"/>
                <a:ea typeface="Work Sans"/>
                <a:cs typeface="Work Sans"/>
                <a:sym typeface="Work Sans"/>
              </a:rPr>
              <a:t>anonymization protocols</a:t>
            </a:r>
            <a:r>
              <a:rPr lang="en" sz="1100">
                <a:solidFill>
                  <a:schemeClr val="dk1"/>
                </a:solidFill>
                <a:latin typeface="Work Sans"/>
                <a:ea typeface="Work Sans"/>
                <a:cs typeface="Work Sans"/>
                <a:sym typeface="Work Sans"/>
              </a:rPr>
              <a:t> strip sensitive identifiers, reinforcing the sanctity of user privacy. This sanitized data is then housed in </a:t>
            </a:r>
            <a:r>
              <a:rPr b="1" lang="en" sz="1100">
                <a:solidFill>
                  <a:schemeClr val="dk1"/>
                </a:solidFill>
                <a:latin typeface="Work Sans"/>
                <a:ea typeface="Work Sans"/>
                <a:cs typeface="Work Sans"/>
                <a:sym typeface="Work Sans"/>
              </a:rPr>
              <a:t>encrypted storage systems</a:t>
            </a:r>
            <a:r>
              <a:rPr lang="en" sz="1100">
                <a:solidFill>
                  <a:schemeClr val="dk1"/>
                </a:solidFill>
                <a:latin typeface="Work Sans"/>
                <a:ea typeface="Work Sans"/>
                <a:cs typeface="Work Sans"/>
                <a:sym typeface="Work Sans"/>
              </a:rPr>
              <a:t> that utilize multi-layered security strategies, such as tokenization and access control mechanisms.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Leveraging this repository, </a:t>
            </a:r>
            <a:r>
              <a:rPr b="1" lang="en" sz="1100">
                <a:solidFill>
                  <a:schemeClr val="dk1"/>
                </a:solidFill>
                <a:latin typeface="Work Sans"/>
                <a:ea typeface="Work Sans"/>
                <a:cs typeface="Work Sans"/>
                <a:sym typeface="Work Sans"/>
              </a:rPr>
              <a:t>machine learning algorithms</a:t>
            </a:r>
            <a:r>
              <a:rPr lang="en" sz="1100">
                <a:solidFill>
                  <a:schemeClr val="dk1"/>
                </a:solidFill>
                <a:latin typeface="Work Sans"/>
                <a:ea typeface="Work Sans"/>
                <a:cs typeface="Work Sans"/>
                <a:sym typeface="Work Sans"/>
              </a:rPr>
              <a:t> evolve, trained on aggregated, non-personal data, ensuring no single user's details are discernible. These algorithms, when deployed, offer </a:t>
            </a:r>
            <a:r>
              <a:rPr b="1" lang="en" sz="1100">
                <a:solidFill>
                  <a:schemeClr val="dk1"/>
                </a:solidFill>
                <a:latin typeface="Work Sans"/>
                <a:ea typeface="Work Sans"/>
                <a:cs typeface="Work Sans"/>
                <a:sym typeface="Work Sans"/>
              </a:rPr>
              <a:t>adaptive responses</a:t>
            </a:r>
            <a:r>
              <a:rPr lang="en" sz="1100">
                <a:solidFill>
                  <a:schemeClr val="dk1"/>
                </a:solidFill>
                <a:latin typeface="Work Sans"/>
                <a:ea typeface="Work Sans"/>
                <a:cs typeface="Work Sans"/>
                <a:sym typeface="Work Sans"/>
              </a:rPr>
              <a:t> to user queries, reflecting the balance of dynamic user-centric services with uncompromising data security.</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100">
              <a:solidFill>
                <a:schemeClr val="dk1"/>
              </a:solidFill>
              <a:latin typeface="Work Sans"/>
              <a:ea typeface="Work Sans"/>
              <a:cs typeface="Work Sans"/>
              <a:sym typeface="Work Sans"/>
            </a:endParaRPr>
          </a:p>
        </p:txBody>
      </p:sp>
      <p:pic>
        <p:nvPicPr>
          <p:cNvPr id="970" name="Google Shape;970;p77"/>
          <p:cNvPicPr preferRelativeResize="0"/>
          <p:nvPr/>
        </p:nvPicPr>
        <p:blipFill>
          <a:blip r:embed="rId4">
            <a:alphaModFix/>
          </a:blip>
          <a:stretch>
            <a:fillRect/>
          </a:stretch>
        </p:blipFill>
        <p:spPr>
          <a:xfrm>
            <a:off x="1270250" y="849638"/>
            <a:ext cx="2157850" cy="417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nvSpPr>
        <p:spPr>
          <a:xfrm>
            <a:off x="2418937" y="3509775"/>
            <a:ext cx="18195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Chatbot helps </a:t>
            </a:r>
            <a:r>
              <a:rPr b="1" lang="en" sz="1100">
                <a:solidFill>
                  <a:srgbClr val="595959"/>
                </a:solidFill>
                <a:latin typeface="Work Sans"/>
                <a:ea typeface="Work Sans"/>
                <a:cs typeface="Work Sans"/>
                <a:sym typeface="Work Sans"/>
              </a:rPr>
              <a:t>modify</a:t>
            </a:r>
            <a:r>
              <a:rPr lang="en" sz="1100">
                <a:solidFill>
                  <a:srgbClr val="595959"/>
                </a:solidFill>
                <a:latin typeface="Work Sans"/>
                <a:ea typeface="Work Sans"/>
                <a:cs typeface="Work Sans"/>
                <a:sym typeface="Work Sans"/>
              </a:rPr>
              <a:t> students’ writing, </a:t>
            </a:r>
            <a:r>
              <a:rPr b="1" lang="en" sz="1100">
                <a:solidFill>
                  <a:srgbClr val="595959"/>
                </a:solidFill>
                <a:latin typeface="Work Sans"/>
                <a:ea typeface="Work Sans"/>
                <a:cs typeface="Work Sans"/>
                <a:sym typeface="Work Sans"/>
              </a:rPr>
              <a:t>give advices </a:t>
            </a:r>
            <a:r>
              <a:rPr lang="en" sz="1100">
                <a:solidFill>
                  <a:srgbClr val="595959"/>
                </a:solidFill>
                <a:latin typeface="Work Sans"/>
                <a:ea typeface="Work Sans"/>
                <a:cs typeface="Work Sans"/>
                <a:sym typeface="Work Sans"/>
              </a:rPr>
              <a:t>and score</a:t>
            </a:r>
            <a:endParaRPr sz="1100">
              <a:solidFill>
                <a:srgbClr val="595959"/>
              </a:solidFill>
              <a:latin typeface="Work Sans"/>
              <a:ea typeface="Work Sans"/>
              <a:cs typeface="Work Sans"/>
              <a:sym typeface="Work Sans"/>
            </a:endParaRPr>
          </a:p>
        </p:txBody>
      </p:sp>
      <p:pic>
        <p:nvPicPr>
          <p:cNvPr id="354" name="Google Shape;354;p31"/>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355" name="Google Shape;355;p31"/>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1: Instant Learning</a:t>
            </a:r>
            <a:endParaRPr sz="2400">
              <a:solidFill>
                <a:schemeClr val="lt1"/>
              </a:solidFill>
            </a:endParaRPr>
          </a:p>
        </p:txBody>
      </p:sp>
      <p:sp>
        <p:nvSpPr>
          <p:cNvPr id="356" name="Google Shape;356;p31"/>
          <p:cNvSpPr txBox="1"/>
          <p:nvPr/>
        </p:nvSpPr>
        <p:spPr>
          <a:xfrm>
            <a:off x="633550" y="794625"/>
            <a:ext cx="111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Quiz</a:t>
            </a:r>
            <a:endParaRPr b="1" sz="1600">
              <a:solidFill>
                <a:schemeClr val="dk1"/>
              </a:solidFill>
              <a:latin typeface="Lexend Deca"/>
              <a:ea typeface="Lexend Deca"/>
              <a:cs typeface="Lexend Deca"/>
              <a:sym typeface="Lexend Deca"/>
            </a:endParaRPr>
          </a:p>
        </p:txBody>
      </p:sp>
      <p:sp>
        <p:nvSpPr>
          <p:cNvPr id="357" name="Google Shape;357;p31"/>
          <p:cNvSpPr txBox="1"/>
          <p:nvPr/>
        </p:nvSpPr>
        <p:spPr>
          <a:xfrm>
            <a:off x="1942450" y="835450"/>
            <a:ext cx="30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358" name="Google Shape;358;p31"/>
          <p:cNvSpPr txBox="1"/>
          <p:nvPr/>
        </p:nvSpPr>
        <p:spPr>
          <a:xfrm>
            <a:off x="4793225" y="7946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Daily Read</a:t>
            </a:r>
            <a:endParaRPr sz="1200">
              <a:solidFill>
                <a:schemeClr val="dk1"/>
              </a:solidFill>
            </a:endParaRPr>
          </a:p>
        </p:txBody>
      </p:sp>
      <p:sp>
        <p:nvSpPr>
          <p:cNvPr id="359" name="Google Shape;359;p31"/>
          <p:cNvSpPr txBox="1"/>
          <p:nvPr/>
        </p:nvSpPr>
        <p:spPr>
          <a:xfrm>
            <a:off x="6707200" y="7946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pic>
        <p:nvPicPr>
          <p:cNvPr id="360" name="Google Shape;360;p31"/>
          <p:cNvPicPr preferRelativeResize="0"/>
          <p:nvPr/>
        </p:nvPicPr>
        <p:blipFill>
          <a:blip r:embed="rId4">
            <a:alphaModFix/>
          </a:blip>
          <a:stretch>
            <a:fillRect/>
          </a:stretch>
        </p:blipFill>
        <p:spPr>
          <a:xfrm>
            <a:off x="446100" y="1216730"/>
            <a:ext cx="1181026" cy="2357023"/>
          </a:xfrm>
          <a:prstGeom prst="rect">
            <a:avLst/>
          </a:prstGeom>
          <a:noFill/>
          <a:ln>
            <a:noFill/>
          </a:ln>
        </p:spPr>
      </p:pic>
      <p:pic>
        <p:nvPicPr>
          <p:cNvPr id="361" name="Google Shape;361;p31"/>
          <p:cNvPicPr preferRelativeResize="0"/>
          <p:nvPr/>
        </p:nvPicPr>
        <p:blipFill>
          <a:blip r:embed="rId5">
            <a:alphaModFix/>
          </a:blip>
          <a:stretch>
            <a:fillRect/>
          </a:stretch>
        </p:blipFill>
        <p:spPr>
          <a:xfrm>
            <a:off x="2730898" y="1243667"/>
            <a:ext cx="1181026" cy="2357023"/>
          </a:xfrm>
          <a:prstGeom prst="rect">
            <a:avLst/>
          </a:prstGeom>
          <a:noFill/>
          <a:ln>
            <a:noFill/>
          </a:ln>
        </p:spPr>
      </p:pic>
      <p:pic>
        <p:nvPicPr>
          <p:cNvPr id="362" name="Google Shape;362;p31"/>
          <p:cNvPicPr preferRelativeResize="0"/>
          <p:nvPr/>
        </p:nvPicPr>
        <p:blipFill>
          <a:blip r:embed="rId6">
            <a:alphaModFix/>
          </a:blip>
          <a:stretch>
            <a:fillRect/>
          </a:stretch>
        </p:blipFill>
        <p:spPr>
          <a:xfrm>
            <a:off x="4974538" y="1216725"/>
            <a:ext cx="1159224" cy="2313518"/>
          </a:xfrm>
          <a:prstGeom prst="rect">
            <a:avLst/>
          </a:prstGeom>
          <a:noFill/>
          <a:ln>
            <a:noFill/>
          </a:ln>
        </p:spPr>
      </p:pic>
      <p:pic>
        <p:nvPicPr>
          <p:cNvPr id="363" name="Google Shape;363;p31"/>
          <p:cNvPicPr preferRelativeResize="0"/>
          <p:nvPr/>
        </p:nvPicPr>
        <p:blipFill rotWithShape="1">
          <a:blip r:embed="rId7">
            <a:alphaModFix/>
          </a:blip>
          <a:srcRect b="347" l="0" r="0" t="337"/>
          <a:stretch/>
        </p:blipFill>
        <p:spPr>
          <a:xfrm>
            <a:off x="7398509" y="1216725"/>
            <a:ext cx="1159224" cy="2313518"/>
          </a:xfrm>
          <a:prstGeom prst="rect">
            <a:avLst/>
          </a:prstGeom>
          <a:noFill/>
          <a:ln>
            <a:noFill/>
          </a:ln>
        </p:spPr>
      </p:pic>
      <p:sp>
        <p:nvSpPr>
          <p:cNvPr id="364" name="Google Shape;364;p31"/>
          <p:cNvSpPr txBox="1"/>
          <p:nvPr/>
        </p:nvSpPr>
        <p:spPr>
          <a:xfrm>
            <a:off x="46300" y="3509775"/>
            <a:ext cx="18195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multiple-choice, fill-in-the-blank, matching, and word formation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Difficulty and content based on students’ </a:t>
            </a:r>
            <a:r>
              <a:rPr b="1" lang="en" sz="1100">
                <a:solidFill>
                  <a:srgbClr val="595959"/>
                </a:solidFill>
                <a:latin typeface="Work Sans"/>
                <a:ea typeface="Work Sans"/>
                <a:cs typeface="Work Sans"/>
                <a:sym typeface="Work Sans"/>
              </a:rPr>
              <a:t>past performace</a:t>
            </a:r>
            <a:endParaRPr b="1"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p:txBody>
      </p:sp>
      <p:sp>
        <p:nvSpPr>
          <p:cNvPr id="365" name="Google Shape;365;p31"/>
          <p:cNvSpPr txBox="1"/>
          <p:nvPr/>
        </p:nvSpPr>
        <p:spPr>
          <a:xfrm>
            <a:off x="4651673" y="3509775"/>
            <a:ext cx="21237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Personalized recommendations </a:t>
            </a:r>
            <a:r>
              <a:rPr lang="en" sz="1100">
                <a:solidFill>
                  <a:srgbClr val="595959"/>
                </a:solidFill>
                <a:latin typeface="Work Sans"/>
                <a:ea typeface="Work Sans"/>
                <a:cs typeface="Work Sans"/>
                <a:sym typeface="Work Sans"/>
              </a:rPr>
              <a:t>for Articles, News, and Videos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Short question to check students’ understanding</a:t>
            </a:r>
            <a:endParaRPr sz="1100">
              <a:solidFill>
                <a:srgbClr val="595959"/>
              </a:solidFill>
              <a:latin typeface="Work Sans"/>
              <a:ea typeface="Work Sans"/>
              <a:cs typeface="Work Sans"/>
              <a:sym typeface="Work Sans"/>
            </a:endParaRPr>
          </a:p>
        </p:txBody>
      </p:sp>
      <p:sp>
        <p:nvSpPr>
          <p:cNvPr id="366" name="Google Shape;366;p31"/>
          <p:cNvSpPr txBox="1"/>
          <p:nvPr/>
        </p:nvSpPr>
        <p:spPr>
          <a:xfrm>
            <a:off x="7075650" y="3509775"/>
            <a:ext cx="1958400" cy="157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The Chatbot is designed to </a:t>
            </a:r>
            <a:r>
              <a:rPr b="1" lang="en" sz="1100">
                <a:solidFill>
                  <a:srgbClr val="595959"/>
                </a:solidFill>
                <a:latin typeface="Work Sans"/>
                <a:ea typeface="Work Sans"/>
                <a:cs typeface="Work Sans"/>
                <a:sym typeface="Work Sans"/>
              </a:rPr>
              <a:t>adopt various themes</a:t>
            </a:r>
            <a:r>
              <a:rPr lang="en" sz="1100">
                <a:solidFill>
                  <a:srgbClr val="595959"/>
                </a:solidFill>
                <a:latin typeface="Work Sans"/>
                <a:ea typeface="Work Sans"/>
                <a:cs typeface="Work Sans"/>
                <a:sym typeface="Work Sans"/>
              </a:rPr>
              <a:t> and engage in lively  communication with students</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Voice and text </a:t>
            </a:r>
            <a:r>
              <a:rPr lang="en" sz="1100">
                <a:solidFill>
                  <a:srgbClr val="595959"/>
                </a:solidFill>
                <a:latin typeface="Work Sans"/>
                <a:ea typeface="Work Sans"/>
                <a:cs typeface="Work Sans"/>
                <a:sym typeface="Work Sans"/>
              </a:rPr>
              <a:t>messaging </a:t>
            </a:r>
            <a:endParaRPr sz="1100">
              <a:solidFill>
                <a:srgbClr val="595959"/>
              </a:solidFill>
              <a:latin typeface="Work Sans"/>
              <a:ea typeface="Work Sans"/>
              <a:cs typeface="Work Sans"/>
              <a:sym typeface="Work Sans"/>
            </a:endParaRPr>
          </a:p>
        </p:txBody>
      </p:sp>
      <p:sp>
        <p:nvSpPr>
          <p:cNvPr id="367" name="Google Shape;367;p31"/>
          <p:cNvSpPr/>
          <p:nvPr/>
        </p:nvSpPr>
        <p:spPr>
          <a:xfrm>
            <a:off x="240350" y="813475"/>
            <a:ext cx="145079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txBox="1"/>
          <p:nvPr/>
        </p:nvSpPr>
        <p:spPr>
          <a:xfrm>
            <a:off x="522297" y="793241"/>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Quiz 🧠</a:t>
            </a:r>
            <a:endParaRPr b="1" sz="1800">
              <a:solidFill>
                <a:srgbClr val="FFFFFF"/>
              </a:solidFill>
              <a:latin typeface="Lexend Deca"/>
              <a:ea typeface="Lexend Deca"/>
              <a:cs typeface="Lexend Deca"/>
              <a:sym typeface="Lexend Deca"/>
            </a:endParaRPr>
          </a:p>
        </p:txBody>
      </p:sp>
      <p:sp>
        <p:nvSpPr>
          <p:cNvPr id="369" name="Google Shape;369;p31"/>
          <p:cNvSpPr/>
          <p:nvPr/>
        </p:nvSpPr>
        <p:spPr>
          <a:xfrm>
            <a:off x="2177725" y="846200"/>
            <a:ext cx="2263807" cy="36930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txBox="1"/>
          <p:nvPr/>
        </p:nvSpPr>
        <p:spPr>
          <a:xfrm>
            <a:off x="2368825" y="804850"/>
            <a:ext cx="226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Writing Improve✍️</a:t>
            </a:r>
            <a:endParaRPr b="1" sz="1600">
              <a:solidFill>
                <a:srgbClr val="FFFFFF"/>
              </a:solidFill>
              <a:latin typeface="Lexend Deca"/>
              <a:ea typeface="Lexend Deca"/>
              <a:cs typeface="Lexend Deca"/>
              <a:sym typeface="Lexend Deca"/>
            </a:endParaRPr>
          </a:p>
        </p:txBody>
      </p:sp>
      <p:sp>
        <p:nvSpPr>
          <p:cNvPr id="371" name="Google Shape;371;p31"/>
          <p:cNvSpPr txBox="1"/>
          <p:nvPr/>
        </p:nvSpPr>
        <p:spPr>
          <a:xfrm>
            <a:off x="4984488" y="805538"/>
            <a:ext cx="111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exend Deca"/>
                <a:ea typeface="Lexend Deca"/>
                <a:cs typeface="Lexend Deca"/>
                <a:sym typeface="Lexend Deca"/>
              </a:rPr>
              <a:t>Quiz</a:t>
            </a:r>
            <a:endParaRPr b="1" sz="1600">
              <a:solidFill>
                <a:schemeClr val="dk1"/>
              </a:solidFill>
              <a:latin typeface="Lexend Deca"/>
              <a:ea typeface="Lexend Deca"/>
              <a:cs typeface="Lexend Deca"/>
              <a:sym typeface="Lexend Deca"/>
            </a:endParaRPr>
          </a:p>
        </p:txBody>
      </p:sp>
      <p:sp>
        <p:nvSpPr>
          <p:cNvPr id="372" name="Google Shape;372;p31"/>
          <p:cNvSpPr/>
          <p:nvPr/>
        </p:nvSpPr>
        <p:spPr>
          <a:xfrm>
            <a:off x="4591303" y="824400"/>
            <a:ext cx="181951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txBox="1"/>
          <p:nvPr/>
        </p:nvSpPr>
        <p:spPr>
          <a:xfrm>
            <a:off x="4873235" y="804153"/>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Daily Read 📖</a:t>
            </a:r>
            <a:endParaRPr b="1" sz="1600">
              <a:solidFill>
                <a:srgbClr val="FFFFFF"/>
              </a:solidFill>
              <a:latin typeface="Lexend Deca"/>
              <a:ea typeface="Lexend Deca"/>
              <a:cs typeface="Lexend Deca"/>
              <a:sym typeface="Lexend Deca"/>
            </a:endParaRPr>
          </a:p>
        </p:txBody>
      </p:sp>
      <p:sp>
        <p:nvSpPr>
          <p:cNvPr id="374" name="Google Shape;374;p31"/>
          <p:cNvSpPr/>
          <p:nvPr/>
        </p:nvSpPr>
        <p:spPr>
          <a:xfrm>
            <a:off x="6989128" y="823600"/>
            <a:ext cx="1819516" cy="3934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txBox="1"/>
          <p:nvPr/>
        </p:nvSpPr>
        <p:spPr>
          <a:xfrm>
            <a:off x="7271060" y="803353"/>
            <a:ext cx="16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exend Deca"/>
                <a:ea typeface="Lexend Deca"/>
                <a:cs typeface="Lexend Deca"/>
                <a:sym typeface="Lexend Deca"/>
              </a:rPr>
              <a:t>Role Play 🎭</a:t>
            </a:r>
            <a:endParaRPr b="1" sz="1600">
              <a:solidFill>
                <a:srgbClr val="FFFFFF"/>
              </a:solidFill>
              <a:latin typeface="Lexend Deca"/>
              <a:ea typeface="Lexend Deca"/>
              <a:cs typeface="Lexend Deca"/>
              <a:sym typeface="Lexend De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32"/>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381" name="Google Shape;381;p32"/>
          <p:cNvSpPr txBox="1"/>
          <p:nvPr>
            <p:ph idx="4294967295" type="title"/>
          </p:nvPr>
        </p:nvSpPr>
        <p:spPr>
          <a:xfrm>
            <a:off x="1713775" y="84563"/>
            <a:ext cx="50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2: Ask Me</a:t>
            </a:r>
            <a:endParaRPr sz="2400">
              <a:solidFill>
                <a:schemeClr val="lt1"/>
              </a:solidFill>
            </a:endParaRPr>
          </a:p>
        </p:txBody>
      </p:sp>
      <p:grpSp>
        <p:nvGrpSpPr>
          <p:cNvPr id="382" name="Google Shape;382;p32"/>
          <p:cNvGrpSpPr/>
          <p:nvPr/>
        </p:nvGrpSpPr>
        <p:grpSpPr>
          <a:xfrm>
            <a:off x="1178627" y="1822653"/>
            <a:ext cx="325265" cy="276462"/>
            <a:chOff x="-57176525" y="3610050"/>
            <a:chExt cx="317425" cy="279650"/>
          </a:xfrm>
        </p:grpSpPr>
        <p:sp>
          <p:nvSpPr>
            <p:cNvPr id="383" name="Google Shape;383;p3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8" name="Google Shape;388;p32"/>
          <p:cNvPicPr preferRelativeResize="0"/>
          <p:nvPr/>
        </p:nvPicPr>
        <p:blipFill>
          <a:blip r:embed="rId4">
            <a:alphaModFix/>
          </a:blip>
          <a:stretch>
            <a:fillRect/>
          </a:stretch>
        </p:blipFill>
        <p:spPr>
          <a:xfrm>
            <a:off x="579700" y="1535411"/>
            <a:ext cx="664260" cy="640312"/>
          </a:xfrm>
          <a:prstGeom prst="rect">
            <a:avLst/>
          </a:prstGeom>
          <a:noFill/>
          <a:ln>
            <a:noFill/>
          </a:ln>
        </p:spPr>
      </p:pic>
      <p:pic>
        <p:nvPicPr>
          <p:cNvPr id="389" name="Google Shape;389;p32"/>
          <p:cNvPicPr preferRelativeResize="0"/>
          <p:nvPr/>
        </p:nvPicPr>
        <p:blipFill>
          <a:blip r:embed="rId5">
            <a:alphaModFix/>
          </a:blip>
          <a:stretch>
            <a:fillRect/>
          </a:stretch>
        </p:blipFill>
        <p:spPr>
          <a:xfrm>
            <a:off x="4095577" y="1535411"/>
            <a:ext cx="664260" cy="640312"/>
          </a:xfrm>
          <a:prstGeom prst="rect">
            <a:avLst/>
          </a:prstGeom>
          <a:noFill/>
          <a:ln>
            <a:noFill/>
          </a:ln>
        </p:spPr>
      </p:pic>
      <p:pic>
        <p:nvPicPr>
          <p:cNvPr id="390" name="Google Shape;390;p32"/>
          <p:cNvPicPr preferRelativeResize="0"/>
          <p:nvPr/>
        </p:nvPicPr>
        <p:blipFill>
          <a:blip r:embed="rId6">
            <a:alphaModFix/>
          </a:blip>
          <a:stretch>
            <a:fillRect/>
          </a:stretch>
        </p:blipFill>
        <p:spPr>
          <a:xfrm>
            <a:off x="2246325" y="3390137"/>
            <a:ext cx="716978" cy="691139"/>
          </a:xfrm>
          <a:prstGeom prst="rect">
            <a:avLst/>
          </a:prstGeom>
          <a:noFill/>
          <a:ln>
            <a:noFill/>
          </a:ln>
        </p:spPr>
      </p:pic>
      <p:cxnSp>
        <p:nvCxnSpPr>
          <p:cNvPr id="391" name="Google Shape;391;p32"/>
          <p:cNvCxnSpPr/>
          <p:nvPr/>
        </p:nvCxnSpPr>
        <p:spPr>
          <a:xfrm>
            <a:off x="918255" y="2175718"/>
            <a:ext cx="1328400" cy="1528200"/>
          </a:xfrm>
          <a:prstGeom prst="straightConnector1">
            <a:avLst/>
          </a:prstGeom>
          <a:noFill/>
          <a:ln cap="flat" cmpd="sng" w="28575">
            <a:solidFill>
              <a:schemeClr val="dk2"/>
            </a:solidFill>
            <a:prstDash val="solid"/>
            <a:round/>
            <a:headEnd len="med" w="med" type="none"/>
            <a:tailEnd len="med" w="med" type="triangle"/>
          </a:ln>
        </p:spPr>
      </p:cxnSp>
      <p:sp>
        <p:nvSpPr>
          <p:cNvPr id="392" name="Google Shape;392;p32"/>
          <p:cNvSpPr txBox="1"/>
          <p:nvPr/>
        </p:nvSpPr>
        <p:spPr>
          <a:xfrm rot="2899495">
            <a:off x="878121" y="2826478"/>
            <a:ext cx="1133845" cy="3844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Questions</a:t>
            </a:r>
            <a:endParaRPr sz="1000"/>
          </a:p>
        </p:txBody>
      </p:sp>
      <p:cxnSp>
        <p:nvCxnSpPr>
          <p:cNvPr id="393" name="Google Shape;393;p32"/>
          <p:cNvCxnSpPr/>
          <p:nvPr/>
        </p:nvCxnSpPr>
        <p:spPr>
          <a:xfrm rot="10800000">
            <a:off x="1148824" y="2177719"/>
            <a:ext cx="1171800" cy="1320900"/>
          </a:xfrm>
          <a:prstGeom prst="straightConnector1">
            <a:avLst/>
          </a:prstGeom>
          <a:noFill/>
          <a:ln cap="flat" cmpd="sng" w="28575">
            <a:solidFill>
              <a:schemeClr val="dk2"/>
            </a:solidFill>
            <a:prstDash val="solid"/>
            <a:round/>
            <a:headEnd len="med" w="med" type="none"/>
            <a:tailEnd len="med" w="med" type="triangle"/>
          </a:ln>
        </p:spPr>
      </p:cxnSp>
      <p:sp>
        <p:nvSpPr>
          <p:cNvPr id="394" name="Google Shape;394;p32"/>
          <p:cNvSpPr txBox="1"/>
          <p:nvPr/>
        </p:nvSpPr>
        <p:spPr>
          <a:xfrm rot="2867726">
            <a:off x="1343978" y="2549984"/>
            <a:ext cx="1087410" cy="3869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Answers</a:t>
            </a:r>
            <a:endParaRPr sz="1000"/>
          </a:p>
        </p:txBody>
      </p:sp>
      <p:cxnSp>
        <p:nvCxnSpPr>
          <p:cNvPr id="395" name="Google Shape;395;p32"/>
          <p:cNvCxnSpPr>
            <a:stCxn id="390" idx="3"/>
            <a:endCxn id="389" idx="2"/>
          </p:cNvCxnSpPr>
          <p:nvPr/>
        </p:nvCxnSpPr>
        <p:spPr>
          <a:xfrm flipH="1" rot="10800000">
            <a:off x="2963303" y="2175707"/>
            <a:ext cx="1464300" cy="1560000"/>
          </a:xfrm>
          <a:prstGeom prst="straightConnector1">
            <a:avLst/>
          </a:prstGeom>
          <a:noFill/>
          <a:ln cap="flat" cmpd="sng" w="28575">
            <a:solidFill>
              <a:srgbClr val="FF0000"/>
            </a:solidFill>
            <a:prstDash val="dash"/>
            <a:round/>
            <a:headEnd len="med" w="med" type="none"/>
            <a:tailEnd len="med" w="med" type="triangle"/>
          </a:ln>
        </p:spPr>
      </p:cxnSp>
      <p:sp>
        <p:nvSpPr>
          <p:cNvPr id="396" name="Google Shape;396;p32"/>
          <p:cNvSpPr txBox="1"/>
          <p:nvPr/>
        </p:nvSpPr>
        <p:spPr>
          <a:xfrm rot="-2950852">
            <a:off x="2993605" y="2959918"/>
            <a:ext cx="1900032" cy="60664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Work Sans"/>
                <a:ea typeface="Work Sans"/>
                <a:cs typeface="Work Sans"/>
                <a:sym typeface="Work Sans"/>
              </a:rPr>
              <a:t>Unsolved Problems Summarization</a:t>
            </a:r>
            <a:endParaRPr sz="1000"/>
          </a:p>
        </p:txBody>
      </p:sp>
      <p:cxnSp>
        <p:nvCxnSpPr>
          <p:cNvPr id="397" name="Google Shape;397;p32"/>
          <p:cNvCxnSpPr>
            <a:stCxn id="389" idx="1"/>
            <a:endCxn id="388" idx="3"/>
          </p:cNvCxnSpPr>
          <p:nvPr/>
        </p:nvCxnSpPr>
        <p:spPr>
          <a:xfrm rot="10800000">
            <a:off x="1244077" y="1855567"/>
            <a:ext cx="2851500" cy="0"/>
          </a:xfrm>
          <a:prstGeom prst="straightConnector1">
            <a:avLst/>
          </a:prstGeom>
          <a:noFill/>
          <a:ln cap="flat" cmpd="sng" w="28575">
            <a:solidFill>
              <a:srgbClr val="FF0000"/>
            </a:solidFill>
            <a:prstDash val="dash"/>
            <a:round/>
            <a:headEnd len="med" w="med" type="none"/>
            <a:tailEnd len="med" w="med" type="triangle"/>
          </a:ln>
        </p:spPr>
      </p:cxnSp>
      <p:sp>
        <p:nvSpPr>
          <p:cNvPr id="398" name="Google Shape;398;p32"/>
          <p:cNvSpPr txBox="1"/>
          <p:nvPr/>
        </p:nvSpPr>
        <p:spPr>
          <a:xfrm>
            <a:off x="2079486" y="1471653"/>
            <a:ext cx="1050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Answers</a:t>
            </a:r>
            <a:endParaRPr sz="1000">
              <a:solidFill>
                <a:schemeClr val="dk1"/>
              </a:solidFill>
            </a:endParaRPr>
          </a:p>
        </p:txBody>
      </p:sp>
      <p:cxnSp>
        <p:nvCxnSpPr>
          <p:cNvPr id="399" name="Google Shape;399;p32"/>
          <p:cNvCxnSpPr>
            <a:stCxn id="390" idx="0"/>
            <a:endCxn id="398" idx="2"/>
          </p:cNvCxnSpPr>
          <p:nvPr/>
        </p:nvCxnSpPr>
        <p:spPr>
          <a:xfrm rot="10800000">
            <a:off x="2604814" y="1851737"/>
            <a:ext cx="0" cy="1538400"/>
          </a:xfrm>
          <a:prstGeom prst="straightConnector1">
            <a:avLst/>
          </a:prstGeom>
          <a:noFill/>
          <a:ln cap="flat" cmpd="sng" w="28575">
            <a:solidFill>
              <a:srgbClr val="8AA4F9"/>
            </a:solidFill>
            <a:prstDash val="solid"/>
            <a:round/>
            <a:headEnd len="med" w="med" type="none"/>
            <a:tailEnd len="med" w="med" type="triangle"/>
          </a:ln>
        </p:spPr>
      </p:cxnSp>
      <p:sp>
        <p:nvSpPr>
          <p:cNvPr id="400" name="Google Shape;400;p32"/>
          <p:cNvSpPr txBox="1"/>
          <p:nvPr/>
        </p:nvSpPr>
        <p:spPr>
          <a:xfrm>
            <a:off x="2604810" y="2349166"/>
            <a:ext cx="10272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Learning</a:t>
            </a:r>
            <a:endParaRPr sz="1000"/>
          </a:p>
        </p:txBody>
      </p:sp>
      <p:sp>
        <p:nvSpPr>
          <p:cNvPr id="401" name="Google Shape;401;p32"/>
          <p:cNvSpPr/>
          <p:nvPr/>
        </p:nvSpPr>
        <p:spPr>
          <a:xfrm flipH="1">
            <a:off x="5247933" y="3759388"/>
            <a:ext cx="312996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exend Deca"/>
                <a:ea typeface="Lexend Deca"/>
                <a:cs typeface="Lexend Deca"/>
                <a:sym typeface="Lexend Deca"/>
              </a:rPr>
              <a:t> AI Evolution 🤖</a:t>
            </a:r>
            <a:endParaRPr b="1" sz="1800">
              <a:solidFill>
                <a:schemeClr val="lt1"/>
              </a:solidFill>
              <a:latin typeface="Lexend Deca"/>
              <a:ea typeface="Lexend Deca"/>
              <a:cs typeface="Lexend Deca"/>
              <a:sym typeface="Lexend Deca"/>
            </a:endParaRPr>
          </a:p>
        </p:txBody>
      </p:sp>
      <p:sp>
        <p:nvSpPr>
          <p:cNvPr id="402" name="Google Shape;402;p32"/>
          <p:cNvSpPr/>
          <p:nvPr/>
        </p:nvSpPr>
        <p:spPr>
          <a:xfrm flipH="1">
            <a:off x="5256171" y="2156250"/>
            <a:ext cx="3232277"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txBox="1"/>
          <p:nvPr/>
        </p:nvSpPr>
        <p:spPr>
          <a:xfrm>
            <a:off x="5247925" y="2238125"/>
            <a:ext cx="3611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exend Deca"/>
                <a:ea typeface="Lexend Deca"/>
                <a:cs typeface="Lexend Deca"/>
                <a:sym typeface="Lexend Deca"/>
              </a:rPr>
              <a:t> Efficient Management💼</a:t>
            </a:r>
            <a:endParaRPr b="1" sz="1800">
              <a:solidFill>
                <a:schemeClr val="lt1"/>
              </a:solidFill>
              <a:latin typeface="Lexend Deca"/>
              <a:ea typeface="Lexend Deca"/>
              <a:cs typeface="Lexend Deca"/>
              <a:sym typeface="Lexend Deca"/>
            </a:endParaRPr>
          </a:p>
        </p:txBody>
      </p:sp>
      <p:sp>
        <p:nvSpPr>
          <p:cNvPr id="404" name="Google Shape;404;p32"/>
          <p:cNvSpPr txBox="1"/>
          <p:nvPr/>
        </p:nvSpPr>
        <p:spPr>
          <a:xfrm>
            <a:off x="5260550" y="2800438"/>
            <a:ext cx="31299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The chatbot assists teachers in swiftly comprehending students' situations, eliminating the need for repetitive inquiries.</a:t>
            </a:r>
            <a:endParaRPr sz="1100">
              <a:solidFill>
                <a:srgbClr val="595959"/>
              </a:solidFill>
              <a:latin typeface="Work Sans"/>
              <a:ea typeface="Work Sans"/>
              <a:cs typeface="Work Sans"/>
              <a:sym typeface="Work Sans"/>
            </a:endParaRPr>
          </a:p>
        </p:txBody>
      </p:sp>
      <p:sp>
        <p:nvSpPr>
          <p:cNvPr id="405" name="Google Shape;405;p32"/>
          <p:cNvSpPr txBox="1"/>
          <p:nvPr/>
        </p:nvSpPr>
        <p:spPr>
          <a:xfrm>
            <a:off x="5247925" y="4312275"/>
            <a:ext cx="29421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The chatbot learns from teachers' responses and incorporates that knowledge to offer improved solutions in future interactions.</a:t>
            </a:r>
            <a:endParaRPr sz="1100">
              <a:solidFill>
                <a:srgbClr val="595959"/>
              </a:solidFill>
              <a:latin typeface="Work Sans"/>
              <a:ea typeface="Work Sans"/>
              <a:cs typeface="Work Sans"/>
              <a:sym typeface="Work Sans"/>
            </a:endParaRPr>
          </a:p>
        </p:txBody>
      </p:sp>
      <p:sp>
        <p:nvSpPr>
          <p:cNvPr id="406" name="Google Shape;406;p32"/>
          <p:cNvSpPr/>
          <p:nvPr/>
        </p:nvSpPr>
        <p:spPr>
          <a:xfrm flipH="1">
            <a:off x="5256171" y="782088"/>
            <a:ext cx="3232277"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txBox="1"/>
          <p:nvPr/>
        </p:nvSpPr>
        <p:spPr>
          <a:xfrm>
            <a:off x="5247925" y="863963"/>
            <a:ext cx="3611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exend Deca"/>
                <a:ea typeface="Lexend Deca"/>
                <a:cs typeface="Lexend Deca"/>
                <a:sym typeface="Lexend Deca"/>
              </a:rPr>
              <a:t>Quick Answer ✅ </a:t>
            </a:r>
            <a:endParaRPr b="1" sz="1800">
              <a:solidFill>
                <a:schemeClr val="lt1"/>
              </a:solidFill>
              <a:latin typeface="Lexend Deca"/>
              <a:ea typeface="Lexend Deca"/>
              <a:cs typeface="Lexend Deca"/>
              <a:sym typeface="Lexend Deca"/>
            </a:endParaRPr>
          </a:p>
        </p:txBody>
      </p:sp>
      <p:sp>
        <p:nvSpPr>
          <p:cNvPr id="408" name="Google Shape;408;p32"/>
          <p:cNvSpPr txBox="1"/>
          <p:nvPr/>
        </p:nvSpPr>
        <p:spPr>
          <a:xfrm>
            <a:off x="5260550" y="1426275"/>
            <a:ext cx="31299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latin typeface="Work Sans"/>
                <a:ea typeface="Work Sans"/>
                <a:cs typeface="Work Sans"/>
                <a:sym typeface="Work Sans"/>
              </a:rPr>
              <a:t>The chatbot responds to students' inquiries and provides them with accurate answers.</a:t>
            </a:r>
            <a:endParaRPr sz="1100">
              <a:solidFill>
                <a:srgbClr val="595959"/>
              </a:solidFill>
              <a:latin typeface="Work Sans"/>
              <a:ea typeface="Work Sans"/>
              <a:cs typeface="Work Sans"/>
              <a:sym typeface="Work Sans"/>
            </a:endParaRPr>
          </a:p>
        </p:txBody>
      </p:sp>
      <p:sp>
        <p:nvSpPr>
          <p:cNvPr id="409" name="Google Shape;409;p32"/>
          <p:cNvSpPr/>
          <p:nvPr/>
        </p:nvSpPr>
        <p:spPr>
          <a:xfrm>
            <a:off x="4911013" y="9877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4911025" y="23619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4911013" y="39650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3"/>
          <p:cNvSpPr txBox="1"/>
          <p:nvPr/>
        </p:nvSpPr>
        <p:spPr>
          <a:xfrm>
            <a:off x="6621625" y="1719925"/>
            <a:ext cx="19014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Drill-down analysis</a:t>
            </a:r>
            <a:r>
              <a:rPr lang="en" sz="1100">
                <a:solidFill>
                  <a:srgbClr val="595959"/>
                </a:solidFill>
                <a:latin typeface="Work Sans"/>
                <a:ea typeface="Work Sans"/>
                <a:cs typeface="Work Sans"/>
                <a:sym typeface="Work Sans"/>
              </a:rPr>
              <a:t>: compare students’  performance over time,  compare with classmates,  progress towards personal goals, etc</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Clear graphs are utilized to present the analysis and comparisons in a </a:t>
            </a:r>
            <a:r>
              <a:rPr b="1" lang="en" sz="1100">
                <a:solidFill>
                  <a:srgbClr val="595959"/>
                </a:solidFill>
                <a:latin typeface="Work Sans"/>
                <a:ea typeface="Work Sans"/>
                <a:cs typeface="Work Sans"/>
                <a:sym typeface="Work Sans"/>
              </a:rPr>
              <a:t>visually understandable </a:t>
            </a:r>
            <a:r>
              <a:rPr lang="en" sz="1100">
                <a:solidFill>
                  <a:srgbClr val="595959"/>
                </a:solidFill>
                <a:latin typeface="Work Sans"/>
                <a:ea typeface="Work Sans"/>
                <a:cs typeface="Work Sans"/>
                <a:sym typeface="Work Sans"/>
              </a:rPr>
              <a:t>manner.</a:t>
            </a:r>
            <a:endParaRPr sz="1100">
              <a:solidFill>
                <a:srgbClr val="595959"/>
              </a:solidFill>
              <a:latin typeface="Work Sans"/>
              <a:ea typeface="Work Sans"/>
              <a:cs typeface="Work Sans"/>
              <a:sym typeface="Work Sans"/>
            </a:endParaRPr>
          </a:p>
        </p:txBody>
      </p:sp>
      <p:sp>
        <p:nvSpPr>
          <p:cNvPr id="417" name="Google Shape;417;p33"/>
          <p:cNvSpPr txBox="1"/>
          <p:nvPr/>
        </p:nvSpPr>
        <p:spPr>
          <a:xfrm>
            <a:off x="2160275" y="1719913"/>
            <a:ext cx="1901400" cy="2724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Quick review</a:t>
            </a:r>
            <a:r>
              <a:rPr lang="en" sz="1100">
                <a:solidFill>
                  <a:srgbClr val="595959"/>
                </a:solidFill>
                <a:latin typeface="Work Sans"/>
                <a:ea typeface="Work Sans"/>
                <a:cs typeface="Work Sans"/>
                <a:sym typeface="Work Sans"/>
              </a:rPr>
              <a:t> of students’ overall learning performance and activeness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A </a:t>
            </a:r>
            <a:r>
              <a:rPr b="1" lang="en" sz="1100">
                <a:solidFill>
                  <a:srgbClr val="595959"/>
                </a:solidFill>
                <a:latin typeface="Work Sans"/>
                <a:ea typeface="Work Sans"/>
                <a:cs typeface="Work Sans"/>
                <a:sym typeface="Work Sans"/>
              </a:rPr>
              <a:t>comprehensive review </a:t>
            </a:r>
            <a:r>
              <a:rPr lang="en" sz="1100">
                <a:solidFill>
                  <a:srgbClr val="595959"/>
                </a:solidFill>
                <a:latin typeface="Work Sans"/>
                <a:ea typeface="Work Sans"/>
                <a:cs typeface="Work Sans"/>
                <a:sym typeface="Work Sans"/>
              </a:rPr>
              <a:t>of various language skills and system</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Insightful feedback </a:t>
            </a:r>
            <a:r>
              <a:rPr lang="en" sz="1100">
                <a:solidFill>
                  <a:srgbClr val="595959"/>
                </a:solidFill>
                <a:latin typeface="Work Sans"/>
                <a:ea typeface="Work Sans"/>
                <a:cs typeface="Work Sans"/>
                <a:sym typeface="Work Sans"/>
              </a:rPr>
              <a:t>and</a:t>
            </a:r>
            <a:r>
              <a:rPr b="1" lang="en" sz="1100">
                <a:solidFill>
                  <a:srgbClr val="595959"/>
                </a:solidFill>
                <a:latin typeface="Work Sans"/>
                <a:ea typeface="Work Sans"/>
                <a:cs typeface="Work Sans"/>
                <a:sym typeface="Work Sans"/>
              </a:rPr>
              <a:t> analysis </a:t>
            </a:r>
            <a:r>
              <a:rPr lang="en" sz="1100">
                <a:solidFill>
                  <a:srgbClr val="595959"/>
                </a:solidFill>
                <a:latin typeface="Work Sans"/>
                <a:ea typeface="Work Sans"/>
                <a:cs typeface="Work Sans"/>
                <a:sym typeface="Work Sans"/>
              </a:rPr>
              <a:t>generated by AI</a:t>
            </a:r>
            <a:endParaRPr sz="1100">
              <a:solidFill>
                <a:srgbClr val="595959"/>
              </a:solidFill>
              <a:latin typeface="Work Sans"/>
              <a:ea typeface="Work Sans"/>
              <a:cs typeface="Work Sans"/>
              <a:sym typeface="Work Sans"/>
            </a:endParaRPr>
          </a:p>
        </p:txBody>
      </p:sp>
      <p:pic>
        <p:nvPicPr>
          <p:cNvPr id="418" name="Google Shape;418;p33"/>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419" name="Google Shape;419;p33"/>
          <p:cNvSpPr txBox="1"/>
          <p:nvPr>
            <p:ph idx="4294967295" type="title"/>
          </p:nvPr>
        </p:nvSpPr>
        <p:spPr>
          <a:xfrm>
            <a:off x="1713775" y="84575"/>
            <a:ext cx="57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Feature 3: Students’ Dashboard</a:t>
            </a:r>
            <a:endParaRPr sz="2400">
              <a:solidFill>
                <a:schemeClr val="lt1"/>
              </a:solidFill>
            </a:endParaRPr>
          </a:p>
        </p:txBody>
      </p:sp>
      <p:pic>
        <p:nvPicPr>
          <p:cNvPr id="420" name="Google Shape;420;p33"/>
          <p:cNvPicPr preferRelativeResize="0"/>
          <p:nvPr/>
        </p:nvPicPr>
        <p:blipFill>
          <a:blip r:embed="rId4">
            <a:alphaModFix/>
          </a:blip>
          <a:stretch>
            <a:fillRect/>
          </a:stretch>
        </p:blipFill>
        <p:spPr>
          <a:xfrm>
            <a:off x="642788" y="1616725"/>
            <a:ext cx="1699616" cy="3438877"/>
          </a:xfrm>
          <a:prstGeom prst="rect">
            <a:avLst/>
          </a:prstGeom>
          <a:noFill/>
          <a:ln>
            <a:noFill/>
          </a:ln>
        </p:spPr>
      </p:pic>
      <p:pic>
        <p:nvPicPr>
          <p:cNvPr id="421" name="Google Shape;421;p33"/>
          <p:cNvPicPr preferRelativeResize="0"/>
          <p:nvPr/>
        </p:nvPicPr>
        <p:blipFill>
          <a:blip r:embed="rId5">
            <a:alphaModFix/>
          </a:blip>
          <a:stretch>
            <a:fillRect/>
          </a:stretch>
        </p:blipFill>
        <p:spPr>
          <a:xfrm>
            <a:off x="5087395" y="1583313"/>
            <a:ext cx="1699616" cy="3438877"/>
          </a:xfrm>
          <a:prstGeom prst="rect">
            <a:avLst/>
          </a:prstGeom>
          <a:noFill/>
          <a:ln>
            <a:noFill/>
          </a:ln>
        </p:spPr>
      </p:pic>
      <p:sp>
        <p:nvSpPr>
          <p:cNvPr id="422" name="Google Shape;422;p33"/>
          <p:cNvSpPr/>
          <p:nvPr/>
        </p:nvSpPr>
        <p:spPr>
          <a:xfrm>
            <a:off x="694401" y="10325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txBox="1"/>
          <p:nvPr/>
        </p:nvSpPr>
        <p:spPr>
          <a:xfrm>
            <a:off x="895462" y="957525"/>
            <a:ext cx="25089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FF"/>
                </a:solidFill>
                <a:latin typeface="Lexend Deca"/>
                <a:ea typeface="Lexend Deca"/>
                <a:cs typeface="Lexend Deca"/>
                <a:sym typeface="Lexend Deca"/>
              </a:rPr>
              <a:t>Performance Summary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sp>
        <p:nvSpPr>
          <p:cNvPr id="424" name="Google Shape;424;p33"/>
          <p:cNvSpPr/>
          <p:nvPr/>
        </p:nvSpPr>
        <p:spPr>
          <a:xfrm>
            <a:off x="3570488" y="12272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flipH="1">
            <a:off x="5548539" y="10017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txBox="1"/>
          <p:nvPr/>
        </p:nvSpPr>
        <p:spPr>
          <a:xfrm>
            <a:off x="5548523" y="1061550"/>
            <a:ext cx="2450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FF"/>
                </a:solidFill>
                <a:latin typeface="Lexend Deca"/>
                <a:ea typeface="Lexend Deca"/>
                <a:cs typeface="Lexend Deca"/>
                <a:sym typeface="Lexend Deca"/>
              </a:rPr>
              <a:t>Detail Analysis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sp>
        <p:nvSpPr>
          <p:cNvPr id="427" name="Google Shape;427;p33"/>
          <p:cNvSpPr/>
          <p:nvPr/>
        </p:nvSpPr>
        <p:spPr>
          <a:xfrm>
            <a:off x="5284425" y="11964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4"/>
          <p:cNvSpPr txBox="1"/>
          <p:nvPr/>
        </p:nvSpPr>
        <p:spPr>
          <a:xfrm>
            <a:off x="6621625" y="1719925"/>
            <a:ext cx="1901400" cy="2216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Drill-down analysis</a:t>
            </a:r>
            <a:r>
              <a:rPr lang="en" sz="1100">
                <a:solidFill>
                  <a:srgbClr val="595959"/>
                </a:solidFill>
                <a:latin typeface="Work Sans"/>
                <a:ea typeface="Work Sans"/>
                <a:cs typeface="Work Sans"/>
                <a:sym typeface="Work Sans"/>
              </a:rPr>
              <a:t> of a specific student</a:t>
            </a:r>
            <a:endParaRPr sz="1100">
              <a:solidFill>
                <a:srgbClr val="595959"/>
              </a:solidFill>
              <a:latin typeface="Work Sans"/>
              <a:ea typeface="Work Sans"/>
              <a:cs typeface="Work Sans"/>
              <a:sym typeface="Work Sans"/>
            </a:endParaRPr>
          </a:p>
          <a:p>
            <a:pPr indent="0" lvl="0" marL="45720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Clear graphs are utilized to present the analysis and comparisons in a </a:t>
            </a:r>
            <a:r>
              <a:rPr b="1" lang="en" sz="1100">
                <a:solidFill>
                  <a:srgbClr val="595959"/>
                </a:solidFill>
                <a:latin typeface="Work Sans"/>
                <a:ea typeface="Work Sans"/>
                <a:cs typeface="Work Sans"/>
                <a:sym typeface="Work Sans"/>
              </a:rPr>
              <a:t>visually understandable </a:t>
            </a:r>
            <a:r>
              <a:rPr lang="en" sz="1100">
                <a:solidFill>
                  <a:srgbClr val="595959"/>
                </a:solidFill>
                <a:latin typeface="Work Sans"/>
                <a:ea typeface="Work Sans"/>
                <a:cs typeface="Work Sans"/>
                <a:sym typeface="Work Sans"/>
              </a:rPr>
              <a:t>manner.</a:t>
            </a:r>
            <a:endParaRPr sz="1100">
              <a:solidFill>
                <a:srgbClr val="595959"/>
              </a:solidFill>
              <a:latin typeface="Work Sans"/>
              <a:ea typeface="Work Sans"/>
              <a:cs typeface="Work Sans"/>
              <a:sym typeface="Work Sans"/>
            </a:endParaRPr>
          </a:p>
        </p:txBody>
      </p:sp>
      <p:sp>
        <p:nvSpPr>
          <p:cNvPr id="433" name="Google Shape;433;p34"/>
          <p:cNvSpPr txBox="1"/>
          <p:nvPr/>
        </p:nvSpPr>
        <p:spPr>
          <a:xfrm>
            <a:off x="2160275" y="1719913"/>
            <a:ext cx="1901400" cy="2893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595959"/>
              </a:buClr>
              <a:buSzPts val="1100"/>
              <a:buFont typeface="Work Sans"/>
              <a:buChar char="-"/>
            </a:pPr>
            <a:r>
              <a:rPr b="1" lang="en" sz="1100">
                <a:solidFill>
                  <a:srgbClr val="595959"/>
                </a:solidFill>
                <a:latin typeface="Work Sans"/>
                <a:ea typeface="Work Sans"/>
                <a:cs typeface="Work Sans"/>
                <a:sym typeface="Work Sans"/>
              </a:rPr>
              <a:t>Quick review</a:t>
            </a:r>
            <a:r>
              <a:rPr lang="en" sz="1100">
                <a:solidFill>
                  <a:srgbClr val="595959"/>
                </a:solidFill>
                <a:latin typeface="Work Sans"/>
                <a:ea typeface="Work Sans"/>
                <a:cs typeface="Work Sans"/>
                <a:sym typeface="Work Sans"/>
              </a:rPr>
              <a:t> of class’ overall learning performance and activeness  </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A </a:t>
            </a:r>
            <a:r>
              <a:rPr b="1" lang="en" sz="1100">
                <a:solidFill>
                  <a:srgbClr val="595959"/>
                </a:solidFill>
                <a:latin typeface="Work Sans"/>
                <a:ea typeface="Work Sans"/>
                <a:cs typeface="Work Sans"/>
                <a:sym typeface="Work Sans"/>
              </a:rPr>
              <a:t>comprehensive review </a:t>
            </a:r>
            <a:r>
              <a:rPr lang="en" sz="1100">
                <a:solidFill>
                  <a:srgbClr val="595959"/>
                </a:solidFill>
                <a:latin typeface="Work Sans"/>
                <a:ea typeface="Work Sans"/>
                <a:cs typeface="Work Sans"/>
                <a:sym typeface="Work Sans"/>
              </a:rPr>
              <a:t>of various language skills and system</a:t>
            </a:r>
            <a:endParaRPr sz="11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100">
              <a:solidFill>
                <a:srgbClr val="595959"/>
              </a:solidFill>
              <a:latin typeface="Work Sans"/>
              <a:ea typeface="Work Sans"/>
              <a:cs typeface="Work Sans"/>
              <a:sym typeface="Work Sans"/>
            </a:endParaRPr>
          </a:p>
          <a:p>
            <a:pPr indent="-298450" lvl="0" marL="457200" rtl="0" algn="l">
              <a:spcBef>
                <a:spcPts val="0"/>
              </a:spcBef>
              <a:spcAft>
                <a:spcPts val="0"/>
              </a:spcAft>
              <a:buClr>
                <a:srgbClr val="595959"/>
              </a:buClr>
              <a:buSzPts val="1100"/>
              <a:buFont typeface="Work Sans"/>
              <a:buChar char="-"/>
            </a:pPr>
            <a:r>
              <a:rPr lang="en" sz="1100">
                <a:solidFill>
                  <a:srgbClr val="595959"/>
                </a:solidFill>
                <a:latin typeface="Work Sans"/>
                <a:ea typeface="Work Sans"/>
                <a:cs typeface="Work Sans"/>
                <a:sym typeface="Work Sans"/>
              </a:rPr>
              <a:t>Students’ questions and parents’ feedback are </a:t>
            </a:r>
            <a:r>
              <a:rPr b="1" lang="en" sz="1100">
                <a:solidFill>
                  <a:srgbClr val="595959"/>
                </a:solidFill>
                <a:latin typeface="Work Sans"/>
                <a:ea typeface="Work Sans"/>
                <a:cs typeface="Work Sans"/>
                <a:sym typeface="Work Sans"/>
              </a:rPr>
              <a:t>analyzed and conslidated</a:t>
            </a:r>
            <a:r>
              <a:rPr lang="en" sz="1100">
                <a:solidFill>
                  <a:srgbClr val="595959"/>
                </a:solidFill>
                <a:latin typeface="Work Sans"/>
                <a:ea typeface="Work Sans"/>
                <a:cs typeface="Work Sans"/>
                <a:sym typeface="Work Sans"/>
              </a:rPr>
              <a:t> by AI</a:t>
            </a:r>
            <a:endParaRPr sz="1100">
              <a:solidFill>
                <a:srgbClr val="595959"/>
              </a:solidFill>
              <a:latin typeface="Work Sans"/>
              <a:ea typeface="Work Sans"/>
              <a:cs typeface="Work Sans"/>
              <a:sym typeface="Work Sans"/>
            </a:endParaRPr>
          </a:p>
        </p:txBody>
      </p:sp>
      <p:pic>
        <p:nvPicPr>
          <p:cNvPr id="434" name="Google Shape;434;p34"/>
          <p:cNvPicPr preferRelativeResize="0"/>
          <p:nvPr/>
        </p:nvPicPr>
        <p:blipFill rotWithShape="1">
          <a:blip r:embed="rId3">
            <a:alphaModFix/>
          </a:blip>
          <a:srcRect b="6" l="0" r="0" t="30927"/>
          <a:stretch/>
        </p:blipFill>
        <p:spPr>
          <a:xfrm>
            <a:off x="0" y="0"/>
            <a:ext cx="9144000" cy="741827"/>
          </a:xfrm>
          <a:prstGeom prst="rect">
            <a:avLst/>
          </a:prstGeom>
          <a:noFill/>
          <a:ln>
            <a:noFill/>
          </a:ln>
        </p:spPr>
      </p:pic>
      <p:sp>
        <p:nvSpPr>
          <p:cNvPr id="435" name="Google Shape;435;p34"/>
          <p:cNvSpPr txBox="1"/>
          <p:nvPr>
            <p:ph idx="4294967295" type="title"/>
          </p:nvPr>
        </p:nvSpPr>
        <p:spPr>
          <a:xfrm>
            <a:off x="1713775" y="84575"/>
            <a:ext cx="57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Feature 4: Teachers’ Dashboard</a:t>
            </a:r>
            <a:endParaRPr sz="2400">
              <a:solidFill>
                <a:schemeClr val="lt1"/>
              </a:solidFill>
            </a:endParaRPr>
          </a:p>
          <a:p>
            <a:pPr indent="0" lvl="0" marL="0" rtl="0" algn="l">
              <a:spcBef>
                <a:spcPts val="0"/>
              </a:spcBef>
              <a:spcAft>
                <a:spcPts val="0"/>
              </a:spcAft>
              <a:buNone/>
            </a:pPr>
            <a:r>
              <a:t/>
            </a:r>
            <a:endParaRPr sz="2400">
              <a:solidFill>
                <a:schemeClr val="lt1"/>
              </a:solidFill>
            </a:endParaRPr>
          </a:p>
        </p:txBody>
      </p:sp>
      <p:sp>
        <p:nvSpPr>
          <p:cNvPr id="436" name="Google Shape;436;p34"/>
          <p:cNvSpPr/>
          <p:nvPr/>
        </p:nvSpPr>
        <p:spPr>
          <a:xfrm>
            <a:off x="694401" y="10325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3570488" y="12272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142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flipH="1">
            <a:off x="5548539" y="10017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txBox="1"/>
          <p:nvPr/>
        </p:nvSpPr>
        <p:spPr>
          <a:xfrm>
            <a:off x="5548523" y="1061550"/>
            <a:ext cx="23853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Detail Analysis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sp>
        <p:nvSpPr>
          <p:cNvPr id="440" name="Google Shape;440;p34"/>
          <p:cNvSpPr/>
          <p:nvPr/>
        </p:nvSpPr>
        <p:spPr>
          <a:xfrm>
            <a:off x="5284425" y="11964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34"/>
          <p:cNvPicPr preferRelativeResize="0"/>
          <p:nvPr/>
        </p:nvPicPr>
        <p:blipFill>
          <a:blip r:embed="rId4">
            <a:alphaModFix/>
          </a:blip>
          <a:stretch>
            <a:fillRect/>
          </a:stretch>
        </p:blipFill>
        <p:spPr>
          <a:xfrm>
            <a:off x="614263" y="1616725"/>
            <a:ext cx="1705221" cy="3438877"/>
          </a:xfrm>
          <a:prstGeom prst="rect">
            <a:avLst/>
          </a:prstGeom>
          <a:noFill/>
          <a:ln>
            <a:noFill/>
          </a:ln>
        </p:spPr>
      </p:pic>
      <p:pic>
        <p:nvPicPr>
          <p:cNvPr id="442" name="Google Shape;442;p34"/>
          <p:cNvPicPr preferRelativeResize="0"/>
          <p:nvPr/>
        </p:nvPicPr>
        <p:blipFill rotWithShape="1">
          <a:blip r:embed="rId5">
            <a:alphaModFix/>
          </a:blip>
          <a:srcRect b="0" l="0" r="0" t="0"/>
          <a:stretch/>
        </p:blipFill>
        <p:spPr>
          <a:xfrm>
            <a:off x="5035742" y="1616725"/>
            <a:ext cx="1705221" cy="3438877"/>
          </a:xfrm>
          <a:prstGeom prst="rect">
            <a:avLst/>
          </a:prstGeom>
          <a:noFill/>
          <a:ln>
            <a:noFill/>
          </a:ln>
        </p:spPr>
      </p:pic>
      <p:sp>
        <p:nvSpPr>
          <p:cNvPr id="443" name="Google Shape;443;p34"/>
          <p:cNvSpPr txBox="1"/>
          <p:nvPr/>
        </p:nvSpPr>
        <p:spPr>
          <a:xfrm>
            <a:off x="939598" y="1061550"/>
            <a:ext cx="2521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exend Deca"/>
                <a:ea typeface="Lexend Deca"/>
                <a:cs typeface="Lexend Deca"/>
                <a:sym typeface="Lexend Deca"/>
              </a:rPr>
              <a:t>Class Summary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a:p>
            <a:pPr indent="0" lvl="0" marL="0" rtl="0" algn="l">
              <a:spcBef>
                <a:spcPts val="0"/>
              </a:spcBef>
              <a:spcAft>
                <a:spcPts val="0"/>
              </a:spcAft>
              <a:buNone/>
            </a:pPr>
            <a:r>
              <a:t/>
            </a:r>
            <a:endParaRPr b="1" sz="1800">
              <a:solidFill>
                <a:srgbClr val="FFFFFF"/>
              </a:solidFill>
              <a:latin typeface="Lexend Deca"/>
              <a:ea typeface="Lexend Deca"/>
              <a:cs typeface="Lexend Deca"/>
              <a:sym typeface="Lexend Deca"/>
            </a:endParaRPr>
          </a:p>
        </p:txBody>
      </p:sp>
    </p:spTree>
  </p:cSld>
  <p:clrMapOvr>
    <a:masterClrMapping/>
  </p:clrMapOvr>
</p:sld>
</file>

<file path=ppt/theme/theme1.xml><?xml version="1.0" encoding="utf-8"?>
<a:theme xmlns:a="http://schemas.openxmlformats.org/drawingml/2006/main" xmlns:r="http://schemas.openxmlformats.org/officeDocument/2006/relationships"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